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9"/>
  </p:notesMasterIdLst>
  <p:sldIdLst>
    <p:sldId id="256" r:id="rId2"/>
    <p:sldId id="282" r:id="rId3"/>
    <p:sldId id="287" r:id="rId4"/>
    <p:sldId id="277" r:id="rId5"/>
    <p:sldId id="278" r:id="rId6"/>
    <p:sldId id="288" r:id="rId7"/>
    <p:sldId id="280" r:id="rId8"/>
    <p:sldId id="281" r:id="rId9"/>
    <p:sldId id="283" r:id="rId10"/>
    <p:sldId id="291" r:id="rId11"/>
    <p:sldId id="284" r:id="rId12"/>
    <p:sldId id="289" r:id="rId13"/>
    <p:sldId id="290" r:id="rId14"/>
    <p:sldId id="292" r:id="rId15"/>
    <p:sldId id="285" r:id="rId16"/>
    <p:sldId id="286" r:id="rId17"/>
    <p:sldId id="257" r:id="rId18"/>
    <p:sldId id="293" r:id="rId19"/>
    <p:sldId id="258" r:id="rId20"/>
    <p:sldId id="259" r:id="rId21"/>
    <p:sldId id="260" r:id="rId22"/>
    <p:sldId id="261" r:id="rId23"/>
    <p:sldId id="262" r:id="rId24"/>
    <p:sldId id="269" r:id="rId25"/>
    <p:sldId id="270" r:id="rId26"/>
    <p:sldId id="272" r:id="rId27"/>
    <p:sldId id="271" r:id="rId28"/>
    <p:sldId id="267" r:id="rId29"/>
    <p:sldId id="263" r:id="rId30"/>
    <p:sldId id="264" r:id="rId31"/>
    <p:sldId id="268" r:id="rId32"/>
    <p:sldId id="265" r:id="rId33"/>
    <p:sldId id="294" r:id="rId34"/>
    <p:sldId id="273" r:id="rId35"/>
    <p:sldId id="275" r:id="rId36"/>
    <p:sldId id="274" r:id="rId37"/>
    <p:sldId id="276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2727" autoAdjust="0"/>
  </p:normalViewPr>
  <p:slideViewPr>
    <p:cSldViewPr snapToGrid="0">
      <p:cViewPr varScale="1">
        <p:scale>
          <a:sx n="107" d="100"/>
          <a:sy n="107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h\Desktop\Docs\HE_Stud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sz="1200" b="1" dirty="0">
                <a:solidFill>
                  <a:srgbClr val="FFFF00"/>
                </a:solidFill>
              </a:rPr>
              <a:t>Evolution of the number of students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GB" sz="1200" b="1" dirty="0">
                <a:solidFill>
                  <a:srgbClr val="FFFF00"/>
                </a:solidFill>
              </a:rPr>
              <a:t>in the Albanian HE system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Sheet1!$B$4:$G$4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148339</c:v>
                </c:pt>
                <c:pt idx="1">
                  <c:v>141471</c:v>
                </c:pt>
                <c:pt idx="2">
                  <c:v>131833</c:v>
                </c:pt>
                <c:pt idx="3">
                  <c:v>139043</c:v>
                </c:pt>
                <c:pt idx="4">
                  <c:v>130264</c:v>
                </c:pt>
                <c:pt idx="5">
                  <c:v>123797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C3-4BB3-9F5F-F1BA8D8A5A8F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Public HEIs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111111111111087E-2"/>
                  <c:y val="9.259259259259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C3-4BB3-9F5F-F1BA8D8A5A8F}"/>
                </c:ext>
              </c:extLst>
            </c:dLbl>
            <c:dLbl>
              <c:idx val="1"/>
              <c:layout>
                <c:manualLayout>
                  <c:x val="3.888888888888889E-2"/>
                  <c:y val="9.259259259259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C3-4BB3-9F5F-F1BA8D8A5A8F}"/>
                </c:ext>
              </c:extLst>
            </c:dLbl>
            <c:dLbl>
              <c:idx val="2"/>
              <c:layout>
                <c:manualLayout>
                  <c:x val="3.6111111111111011E-2"/>
                  <c:y val="9.25925925925921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C3-4BB3-9F5F-F1BA8D8A5A8F}"/>
                </c:ext>
              </c:extLst>
            </c:dLbl>
            <c:dLbl>
              <c:idx val="3"/>
              <c:layout>
                <c:manualLayout>
                  <c:x val="4.1666666666666664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C3-4BB3-9F5F-F1BA8D8A5A8F}"/>
                </c:ext>
              </c:extLst>
            </c:dLbl>
            <c:dLbl>
              <c:idx val="4"/>
              <c:layout>
                <c:manualLayout>
                  <c:x val="3.888888888888889E-2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C3-4BB3-9F5F-F1BA8D8A5A8F}"/>
                </c:ext>
              </c:extLst>
            </c:dLbl>
            <c:dLbl>
              <c:idx val="5"/>
              <c:layout>
                <c:manualLayout>
                  <c:x val="3.888888888888889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C3-4BB3-9F5F-F1BA8D8A5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Sheet1!$B$4:$G$4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123159</c:v>
                </c:pt>
                <c:pt idx="1">
                  <c:v>116896</c:v>
                </c:pt>
                <c:pt idx="2">
                  <c:v>108516</c:v>
                </c:pt>
                <c:pt idx="3">
                  <c:v>113277</c:v>
                </c:pt>
                <c:pt idx="4">
                  <c:v>104802</c:v>
                </c:pt>
                <c:pt idx="5">
                  <c:v>97830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BC3-4BB3-9F5F-F1BA8D8A5A8F}"/>
            </c:ext>
          </c:extLst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Private HEIs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28E-2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C3-4BB3-9F5F-F1BA8D8A5A8F}"/>
                </c:ext>
              </c:extLst>
            </c:dLbl>
            <c:dLbl>
              <c:idx val="1"/>
              <c:layout>
                <c:manualLayout>
                  <c:x val="2.7777777777777728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C3-4BB3-9F5F-F1BA8D8A5A8F}"/>
                </c:ext>
              </c:extLst>
            </c:dLbl>
            <c:dLbl>
              <c:idx val="2"/>
              <c:layout>
                <c:manualLayout>
                  <c:x val="2.7777777777777776E-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BC3-4BB3-9F5F-F1BA8D8A5A8F}"/>
                </c:ext>
              </c:extLst>
            </c:dLbl>
            <c:dLbl>
              <c:idx val="3"/>
              <c:layout>
                <c:manualLayout>
                  <c:x val="2.5000000000000001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BC3-4BB3-9F5F-F1BA8D8A5A8F}"/>
                </c:ext>
              </c:extLst>
            </c:dLbl>
            <c:dLbl>
              <c:idx val="4"/>
              <c:layout>
                <c:manualLayout>
                  <c:x val="2.7777777777777676E-2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BC3-4BB3-9F5F-F1BA8D8A5A8F}"/>
                </c:ext>
              </c:extLst>
            </c:dLbl>
            <c:dLbl>
              <c:idx val="5"/>
              <c:layout>
                <c:manualLayout>
                  <c:x val="2.5000000000000001E-2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BC3-4BB3-9F5F-F1BA8D8A5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Sheet1!$B$4:$G$4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25180</c:v>
                </c:pt>
                <c:pt idx="1">
                  <c:v>24575</c:v>
                </c:pt>
                <c:pt idx="2">
                  <c:v>23317</c:v>
                </c:pt>
                <c:pt idx="3">
                  <c:v>25766</c:v>
                </c:pt>
                <c:pt idx="4">
                  <c:v>25462</c:v>
                </c:pt>
                <c:pt idx="5">
                  <c:v>26417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BC3-4BB3-9F5F-F1BA8D8A5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16476160"/>
        <c:axId val="1216467008"/>
        <c:axId val="0"/>
      </c:bar3DChart>
      <c:catAx>
        <c:axId val="12164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467008"/>
        <c:crosses val="autoZero"/>
        <c:auto val="1"/>
        <c:lblAlgn val="ctr"/>
        <c:lblOffset val="100"/>
        <c:noMultiLvlLbl val="0"/>
      </c:catAx>
      <c:valAx>
        <c:axId val="121646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4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27198913590283"/>
          <c:y val="0.19490589198511721"/>
          <c:w val="0.3720881884626881"/>
          <c:h val="0.6662974879648749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6C0D4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92-4D22-A9A9-C61462ACC635}"/>
              </c:ext>
            </c:extLst>
          </c:dPt>
          <c:dPt>
            <c:idx val="1"/>
            <c:bubble3D val="0"/>
            <c:spPr>
              <a:solidFill>
                <a:srgbClr val="26323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92-4D22-A9A9-C61462ACC635}"/>
              </c:ext>
            </c:extLst>
          </c:dPt>
          <c:dPt>
            <c:idx val="2"/>
            <c:bubble3D val="0"/>
            <c:spPr>
              <a:solidFill>
                <a:srgbClr val="FEE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92-4D22-A9A9-C61462ACC635}"/>
              </c:ext>
            </c:extLst>
          </c:dPt>
          <c:val>
            <c:numRef>
              <c:f>Sheet1!$B$3:$B$5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492-4D22-A9A9-C61462ACC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0.63018</cdr:x>
      <cdr:y>0.05759</cdr:y>
    </cdr:from>
    <cdr:to>
      <cdr:x>1</cdr:x>
      <cdr:y>0.15504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3625" y="247650"/>
          <a:ext cx="2847975" cy="4191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43BB4-6DCA-4ADA-ACFB-41D2F2811700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86C1-5EA8-4AD1-8669-10CAADA6AA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88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C486C1-5EA8-4AD1-8669-10CAADA6AA2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9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150FDD7-E5DA-4F20-8CEF-C40BEB3C7784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9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C0EE8-3FA4-470E-AAAF-2EF696CE0226}" type="datetime1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04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73E2-00CA-460C-8437-3BA8F97CAA68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2356-14B7-4A41-8A4B-529042738054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94C8-2512-4474-94FE-86F33110BC0D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382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92D7-9662-41FB-B7CF-8CF6D062B357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9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E4A8-9AB0-4122-9B6B-060D1E6F0580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29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E2EF-CD6A-44EE-8E84-9025D2D5E1E1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36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5D8B-BC3E-485B-BA5C-E675778C258A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03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47C7-A692-4B9A-9656-11F287C25A73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EE8F-740C-4BC9-AC94-D58DFB8711E6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3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3D81-8DE5-424B-98BB-A9519860216B}" type="datetime1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EDDE-5BD6-457A-8875-2F7B6FD57A76}" type="datetime1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5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38E93-4011-4BD9-AE24-84FABD298646}" type="datetime1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6580-72FA-4F8A-9F0D-E81A4D027FC3}" type="datetime1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34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72A7-BA0C-4048-A2AC-9C21963F60E5}" type="datetime1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3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F4357-D5DE-452E-8EFC-E0F9CD0367D1}" type="datetime1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21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03271E-C885-4E48-A492-EA1511BE8BDE}" type="datetime1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01AA85-07B8-47FB-A6AE-E03F4F0F3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732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#_Toc90932003"/><Relationship Id="rId2" Type="http://schemas.openxmlformats.org/officeDocument/2006/relationships/hyperlink" Target="#_Toc90932002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9721-667C-4700-A9BF-633F37227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4532" y="1399178"/>
            <a:ext cx="7663984" cy="3269885"/>
          </a:xfrm>
        </p:spPr>
        <p:txBody>
          <a:bodyPr>
            <a:normAutofit/>
          </a:bodyPr>
          <a:lstStyle/>
          <a:p>
            <a:pPr algn="ctr"/>
            <a:r>
              <a:rPr lang="en-GB" sz="2800" b="1" i="1" dirty="0">
                <a:effectLst/>
                <a:latin typeface="Times New Roman" panose="02020603050405020304" pitchFamily="18" charset="0"/>
              </a:rPr>
              <a:t>Albanian Qualifications Framework referencing to the European Qualifications Framework and self-certification of compatibility with self-referencing to the Qualifications Framework of the European Higher Education Area</a:t>
            </a:r>
            <a:endParaRPr lang="en-GB" sz="2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573C6-A781-4743-B7AE-397E566AC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79771" y="5132530"/>
            <a:ext cx="4503306" cy="400110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/>
              <a:t>By Prof. Aleksander Xhuvani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168509"/>
            <a:ext cx="4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May 19</a:t>
            </a:r>
            <a:r>
              <a:rPr lang="en-GB" sz="2000" b="1" baseline="30000" dirty="0"/>
              <a:t>th</a:t>
            </a:r>
            <a:r>
              <a:rPr lang="en-GB" sz="2000" b="1" dirty="0"/>
              <a:t>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BE815-09BB-4352-8BE8-C4ABCAB92BC7}"/>
              </a:ext>
            </a:extLst>
          </p:cNvPr>
          <p:cNvSpPr txBox="1"/>
          <p:nvPr/>
        </p:nvSpPr>
        <p:spPr>
          <a:xfrm>
            <a:off x="3594652" y="280123"/>
            <a:ext cx="527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Albanian Q</a:t>
            </a:r>
            <a:r>
              <a:rPr lang="en-GB" b="1" i="0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</a:rPr>
              <a:t>ualifications Framework 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3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760076" y="65340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10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4263887" y="61556"/>
            <a:ext cx="330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HE Qualification QA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0C95B0-F377-4709-9A12-284DE4288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5" y="672152"/>
            <a:ext cx="8207829" cy="58015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C002BE-73EB-4517-BD47-8508F1149A2F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27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11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4263887" y="61556"/>
            <a:ext cx="330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HE Qualification QA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969D2-7ADA-4AB4-BB4C-FF58C527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98" y="798809"/>
            <a:ext cx="4867954" cy="3667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9C716-AE5B-443A-AB45-A1026550E4E6}"/>
              </a:ext>
            </a:extLst>
          </p:cNvPr>
          <p:cNvSpPr txBox="1"/>
          <p:nvPr/>
        </p:nvSpPr>
        <p:spPr>
          <a:xfrm>
            <a:off x="1232452" y="493854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Lower secondary education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91CAC8-1AE5-47A6-B00F-C9B7DB17D4C7}"/>
              </a:ext>
            </a:extLst>
          </p:cNvPr>
          <p:cNvCxnSpPr>
            <a:cxnSpLocks/>
          </p:cNvCxnSpPr>
          <p:nvPr/>
        </p:nvCxnSpPr>
        <p:spPr>
          <a:xfrm flipV="1">
            <a:off x="2889020" y="4497280"/>
            <a:ext cx="0" cy="44348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4810CD7B-83A7-4FAE-BC8B-0D356BBA0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639" y="798809"/>
            <a:ext cx="5486667" cy="35545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B12CFB-F795-4908-841D-B76C06D16E4E}"/>
              </a:ext>
            </a:extLst>
          </p:cNvPr>
          <p:cNvSpPr txBox="1"/>
          <p:nvPr/>
        </p:nvSpPr>
        <p:spPr>
          <a:xfrm>
            <a:off x="5914010" y="4571431"/>
            <a:ext cx="6112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A loop scheme in the respect of HEI autonomy with </a:t>
            </a:r>
            <a:r>
              <a:rPr lang="en-GB" b="1">
                <a:solidFill>
                  <a:srgbClr val="FFFF00"/>
                </a:solidFill>
              </a:rPr>
              <a:t>three check-points:</a:t>
            </a:r>
            <a:endParaRPr lang="en-GB" b="1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Licencing process led by the MES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Student matriculation led by the CES</a:t>
            </a:r>
          </a:p>
          <a:p>
            <a:pPr marL="342900" indent="-342900">
              <a:buFont typeface="+mj-lt"/>
              <a:buAutoNum type="arabicPeriod"/>
            </a:pPr>
            <a:r>
              <a:rPr lang="en-GB" b="1" dirty="0">
                <a:solidFill>
                  <a:srgbClr val="FFFF00"/>
                </a:solidFill>
              </a:rPr>
              <a:t>Accreditation process led by the AQAHE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D5E1E9-FB80-4DD1-8A2E-F573753EA4B2}"/>
              </a:ext>
            </a:extLst>
          </p:cNvPr>
          <p:cNvSpPr txBox="1"/>
          <p:nvPr/>
        </p:nvSpPr>
        <p:spPr>
          <a:xfrm>
            <a:off x="624008" y="5412860"/>
            <a:ext cx="53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The AL HE system is governed by the HE Law no.85/2015, entirely Bologna Process oriented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1B9CD-C45E-408E-B964-3CFF4008DC86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8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12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1F679-5DDB-4C5A-8EBC-775DF782E245}"/>
              </a:ext>
            </a:extLst>
          </p:cNvPr>
          <p:cNvSpPr txBox="1"/>
          <p:nvPr/>
        </p:nvSpPr>
        <p:spPr>
          <a:xfrm>
            <a:off x="3973881" y="61556"/>
            <a:ext cx="424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referencing report            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850B3FD0-4D2E-46C1-AC40-E8082720A7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312259"/>
              </p:ext>
            </p:extLst>
          </p:nvPr>
        </p:nvGraphicFramePr>
        <p:xfrm>
          <a:off x="815009" y="1061356"/>
          <a:ext cx="10538791" cy="563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9C1D828-2268-4E5D-92EE-782B5CBB8909}"/>
              </a:ext>
            </a:extLst>
          </p:cNvPr>
          <p:cNvSpPr txBox="1"/>
          <p:nvPr/>
        </p:nvSpPr>
        <p:spPr>
          <a:xfrm>
            <a:off x="2529386" y="980146"/>
            <a:ext cx="71100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Level descriptor's philosophy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3E77646F-7E98-4C44-8A8A-2EAB93D922E5}"/>
              </a:ext>
            </a:extLst>
          </p:cNvPr>
          <p:cNvSpPr txBox="1"/>
          <p:nvPr/>
        </p:nvSpPr>
        <p:spPr>
          <a:xfrm>
            <a:off x="8439591" y="2446700"/>
            <a:ext cx="2809348" cy="10299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latin typeface="Century Gothic" panose="020B0502020202020204" pitchFamily="34" charset="0"/>
                <a:ea typeface="Cambria" panose="02040503050406030204" pitchFamily="18" charset="0"/>
              </a:rPr>
              <a:t>Statements o</a:t>
            </a:r>
            <a:r>
              <a:rPr lang="en-GB" sz="1400" dirty="0"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n complexity of general and vocational knowledge necessary for performing a set of jobs or further learning</a:t>
            </a:r>
          </a:p>
          <a:p>
            <a:endParaRPr lang="en-GB" sz="1400" dirty="0">
              <a:latin typeface="Century Gothic" panose="020B0502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6983478-E2D7-44D1-A043-4AD2251BB98C}"/>
              </a:ext>
            </a:extLst>
          </p:cNvPr>
          <p:cNvSpPr txBox="1"/>
          <p:nvPr/>
        </p:nvSpPr>
        <p:spPr>
          <a:xfrm>
            <a:off x="8439591" y="1927032"/>
            <a:ext cx="3041202" cy="339569"/>
          </a:xfrm>
          <a:prstGeom prst="rect">
            <a:avLst/>
          </a:prstGeom>
          <a:solidFill>
            <a:srgbClr val="13606A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>
                <a:latin typeface="Century Gothic" panose="020B0502020202020204" pitchFamily="34" charset="0"/>
                <a:ea typeface="Cambria" panose="02040503050406030204" pitchFamily="18" charset="0"/>
              </a:rPr>
              <a:t>KNOWLEDGE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169113C6-1C47-49F2-8415-1B765C46894F}"/>
              </a:ext>
            </a:extLst>
          </p:cNvPr>
          <p:cNvSpPr txBox="1"/>
          <p:nvPr/>
        </p:nvSpPr>
        <p:spPr>
          <a:xfrm>
            <a:off x="1398990" y="5034094"/>
            <a:ext cx="2414802" cy="324657"/>
          </a:xfrm>
          <a:prstGeom prst="rect">
            <a:avLst/>
          </a:prstGeom>
          <a:solidFill>
            <a:srgbClr val="26323E"/>
          </a:solidFill>
        </p:spPr>
        <p:txBody>
          <a:bodyPr wrap="square" rtlCol="0"/>
          <a:lstStyle>
            <a:defPPr>
              <a:defRPr lang="en-US"/>
            </a:defPPr>
            <a:lvl1pPr marL="0" indent="0">
              <a:defRPr sz="1800" b="1"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SKILLS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405F6F40-408F-4541-9D21-F6238DCCAD71}"/>
              </a:ext>
            </a:extLst>
          </p:cNvPr>
          <p:cNvSpPr txBox="1"/>
          <p:nvPr/>
        </p:nvSpPr>
        <p:spPr>
          <a:xfrm>
            <a:off x="1398989" y="5452029"/>
            <a:ext cx="6133923" cy="92786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effectLst/>
                <a:latin typeface="Century Gothic" panose="020B0502020202020204" pitchFamily="34" charset="0"/>
                <a:ea typeface="Cambria" panose="02040503050406030204" pitchFamily="18" charset="0"/>
              </a:rPr>
              <a:t>Cognitive, psychomotor and</a:t>
            </a:r>
            <a:r>
              <a:rPr lang="en-GB" sz="1600" dirty="0">
                <a:latin typeface="Century Gothic" panose="020B0502020202020204" pitchFamily="34" charset="0"/>
                <a:ea typeface="Cambria" panose="02040503050406030204" pitchFamily="18" charset="0"/>
              </a:rPr>
              <a:t>/or social skills, differentiation of which is determined by the nature of the set of jobs, complexity of problem, type of communication, handling resources and materials</a:t>
            </a: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A8640710-41E8-4013-8E91-C8BB9B33B232}"/>
              </a:ext>
            </a:extLst>
          </p:cNvPr>
          <p:cNvSpPr txBox="1"/>
          <p:nvPr/>
        </p:nvSpPr>
        <p:spPr>
          <a:xfrm>
            <a:off x="1152248" y="2015186"/>
            <a:ext cx="3747445" cy="324657"/>
          </a:xfrm>
          <a:prstGeom prst="rect">
            <a:avLst/>
          </a:prstGeom>
          <a:solidFill>
            <a:schemeClr val="accent6"/>
          </a:solidFill>
        </p:spPr>
        <p:txBody>
          <a:bodyPr wrap="square" rtlCol="0"/>
          <a:lstStyle>
            <a:defPPr>
              <a:defRPr lang="en-US"/>
            </a:defPPr>
            <a:lvl1pPr marL="0" indent="0">
              <a:defRPr sz="1800" b="1">
                <a:solidFill>
                  <a:schemeClr val="bg1"/>
                </a:solidFill>
                <a:latin typeface="Century Gothic" panose="020B0502020202020204" pitchFamily="34" charset="0"/>
                <a:ea typeface="Cambria" panose="02040503050406030204" pitchFamily="18" charset="0"/>
              </a:defRPr>
            </a:lvl1pPr>
            <a:lvl2pPr indent="0">
              <a:defRPr sz="1100">
                <a:latin typeface="+mn-lt"/>
                <a:ea typeface="+mn-ea"/>
              </a:defRPr>
            </a:lvl2pPr>
            <a:lvl3pPr indent="0">
              <a:defRPr sz="1100">
                <a:latin typeface="+mn-lt"/>
                <a:ea typeface="+mn-ea"/>
              </a:defRPr>
            </a:lvl3pPr>
            <a:lvl4pPr indent="0">
              <a:defRPr sz="1100">
                <a:latin typeface="+mn-lt"/>
                <a:ea typeface="+mn-ea"/>
              </a:defRPr>
            </a:lvl4pPr>
            <a:lvl5pPr indent="0">
              <a:defRPr sz="1100">
                <a:latin typeface="+mn-lt"/>
                <a:ea typeface="+mn-ea"/>
              </a:defRPr>
            </a:lvl5pPr>
            <a:lvl6pPr indent="0">
              <a:defRPr sz="1100">
                <a:latin typeface="+mn-lt"/>
                <a:ea typeface="+mn-ea"/>
              </a:defRPr>
            </a:lvl6pPr>
            <a:lvl7pPr indent="0">
              <a:defRPr sz="1100">
                <a:latin typeface="+mn-lt"/>
                <a:ea typeface="+mn-ea"/>
              </a:defRPr>
            </a:lvl7pPr>
            <a:lvl8pPr indent="0">
              <a:defRPr sz="1100">
                <a:latin typeface="+mn-lt"/>
                <a:ea typeface="+mn-ea"/>
              </a:defRPr>
            </a:lvl8pPr>
            <a:lvl9pPr indent="0">
              <a:defRPr sz="1100">
                <a:latin typeface="+mn-lt"/>
                <a:ea typeface="+mn-ea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COMPETENCES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E962140D-B0DB-4D00-A555-6B3E5C9091E6}"/>
              </a:ext>
            </a:extLst>
          </p:cNvPr>
          <p:cNvSpPr txBox="1"/>
          <p:nvPr/>
        </p:nvSpPr>
        <p:spPr>
          <a:xfrm>
            <a:off x="1152248" y="2399215"/>
            <a:ext cx="3218112" cy="4447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Century Gothic" panose="020B0502020202020204" pitchFamily="34" charset="0"/>
                <a:ea typeface="Cambria" panose="02040503050406030204" pitchFamily="18" charset="0"/>
              </a:rPr>
              <a:t>Competences in terms of </a:t>
            </a:r>
            <a:r>
              <a:rPr lang="en-GB" sz="1600" b="1" dirty="0">
                <a:latin typeface="Century Gothic" panose="020B0502020202020204" pitchFamily="34" charset="0"/>
                <a:ea typeface="Cambria" panose="02040503050406030204" pitchFamily="18" charset="0"/>
              </a:rPr>
              <a:t>autonomy </a:t>
            </a:r>
            <a:r>
              <a:rPr lang="en-GB" sz="1600" dirty="0">
                <a:latin typeface="Century Gothic" panose="020B0502020202020204" pitchFamily="34" charset="0"/>
                <a:ea typeface="Cambria" panose="02040503050406030204" pitchFamily="18" charset="0"/>
              </a:rPr>
              <a:t>&amp; </a:t>
            </a:r>
            <a:r>
              <a:rPr lang="en-GB" sz="1600" b="1" dirty="0">
                <a:latin typeface="Century Gothic" panose="020B0502020202020204" pitchFamily="34" charset="0"/>
                <a:ea typeface="Cambria" panose="02040503050406030204" pitchFamily="18" charset="0"/>
              </a:rPr>
              <a:t>responsibility</a:t>
            </a:r>
            <a:r>
              <a:rPr lang="en-GB" sz="1600" dirty="0">
                <a:latin typeface="Century Gothic" panose="020B0502020202020204" pitchFamily="34" charset="0"/>
                <a:ea typeface="Cambria" panose="02040503050406030204" pitchFamily="18" charset="0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D320F7-A4A3-4A8A-8C9F-DB9EB77E6C42}"/>
              </a:ext>
            </a:extLst>
          </p:cNvPr>
          <p:cNvGrpSpPr/>
          <p:nvPr/>
        </p:nvGrpSpPr>
        <p:grpSpPr>
          <a:xfrm>
            <a:off x="7286171" y="2093353"/>
            <a:ext cx="1153420" cy="1029973"/>
            <a:chOff x="4583848" y="515770"/>
            <a:chExt cx="827375" cy="371475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0CF2D10-AA4B-4901-B9C7-DBB2BEBD297E}"/>
                </a:ext>
              </a:extLst>
            </p:cNvPr>
            <p:cNvCxnSpPr/>
            <p:nvPr/>
          </p:nvCxnSpPr>
          <p:spPr>
            <a:xfrm flipV="1">
              <a:off x="4593143" y="515770"/>
              <a:ext cx="0" cy="371475"/>
            </a:xfrm>
            <a:prstGeom prst="line">
              <a:avLst/>
            </a:prstGeom>
            <a:ln w="28575">
              <a:solidFill>
                <a:srgbClr val="136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67202A-9A3B-41AE-B426-F7E86CEA1FD7}"/>
                </a:ext>
              </a:extLst>
            </p:cNvPr>
            <p:cNvCxnSpPr/>
            <p:nvPr/>
          </p:nvCxnSpPr>
          <p:spPr>
            <a:xfrm>
              <a:off x="4583848" y="523875"/>
              <a:ext cx="827375" cy="0"/>
            </a:xfrm>
            <a:prstGeom prst="line">
              <a:avLst/>
            </a:prstGeom>
            <a:ln w="28575">
              <a:solidFill>
                <a:srgbClr val="1360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6BF9E47-D79A-400C-9E42-C3B29610DFEB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4899693" y="2177514"/>
            <a:ext cx="1196307" cy="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37AAFD0-3793-4EB2-8925-DE7A6B3A4101}"/>
              </a:ext>
            </a:extLst>
          </p:cNvPr>
          <p:cNvCxnSpPr>
            <a:cxnSpLocks/>
          </p:cNvCxnSpPr>
          <p:nvPr/>
        </p:nvCxnSpPr>
        <p:spPr>
          <a:xfrm flipH="1">
            <a:off x="3813792" y="5210238"/>
            <a:ext cx="20209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E71E7BF-2845-4F78-9892-B720C3F6C27D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66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BE815-09BB-4352-8BE8-C4ABCAB92BC7}"/>
              </a:ext>
            </a:extLst>
          </p:cNvPr>
          <p:cNvSpPr txBox="1"/>
          <p:nvPr/>
        </p:nvSpPr>
        <p:spPr>
          <a:xfrm>
            <a:off x="69573" y="0"/>
            <a:ext cx="342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Bologna Thematic Peer Group A </a:t>
            </a:r>
          </a:p>
          <a:p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13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1F679-5DDB-4C5A-8EBC-775DF782E245}"/>
              </a:ext>
            </a:extLst>
          </p:cNvPr>
          <p:cNvSpPr txBox="1"/>
          <p:nvPr/>
        </p:nvSpPr>
        <p:spPr>
          <a:xfrm>
            <a:off x="3973881" y="61556"/>
            <a:ext cx="424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referencing report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668E3A-4983-4644-B3C7-C5D501D4EC7A}"/>
              </a:ext>
            </a:extLst>
          </p:cNvPr>
          <p:cNvSpPr txBox="1"/>
          <p:nvPr/>
        </p:nvSpPr>
        <p:spPr>
          <a:xfrm>
            <a:off x="2106707" y="797402"/>
            <a:ext cx="71100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AQF Level 6 descriptors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2AD54A2-DC98-4C2C-86CE-B3316FF39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21857"/>
              </p:ext>
            </p:extLst>
          </p:nvPr>
        </p:nvGraphicFramePr>
        <p:xfrm>
          <a:off x="567661" y="1477248"/>
          <a:ext cx="11056677" cy="4402392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703749">
                  <a:extLst>
                    <a:ext uri="{9D8B030D-6E8A-4147-A177-3AD203B41FA5}">
                      <a16:colId xmlns:a16="http://schemas.microsoft.com/office/drawing/2014/main" val="560539422"/>
                    </a:ext>
                  </a:extLst>
                </a:gridCol>
                <a:gridCol w="4316327">
                  <a:extLst>
                    <a:ext uri="{9D8B030D-6E8A-4147-A177-3AD203B41FA5}">
                      <a16:colId xmlns:a16="http://schemas.microsoft.com/office/drawing/2014/main" val="4136056830"/>
                    </a:ext>
                  </a:extLst>
                </a:gridCol>
                <a:gridCol w="2517857">
                  <a:extLst>
                    <a:ext uri="{9D8B030D-6E8A-4147-A177-3AD203B41FA5}">
                      <a16:colId xmlns:a16="http://schemas.microsoft.com/office/drawing/2014/main" val="3172200375"/>
                    </a:ext>
                  </a:extLst>
                </a:gridCol>
                <a:gridCol w="3518744">
                  <a:extLst>
                    <a:ext uri="{9D8B030D-6E8A-4147-A177-3AD203B41FA5}">
                      <a16:colId xmlns:a16="http://schemas.microsoft.com/office/drawing/2014/main" val="11579831"/>
                    </a:ext>
                  </a:extLst>
                </a:gridCol>
              </a:tblGrid>
              <a:tr h="40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AQF level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7" marR="3275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Knowledge 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7" marR="32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Skills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7" marR="327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Responsibility and autonomy</a:t>
                      </a:r>
                      <a:endParaRPr lang="en-GB" sz="16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57" marR="32757" marT="0" marB="0" anchor="ctr"/>
                </a:tc>
                <a:extLst>
                  <a:ext uri="{0D108BD9-81ED-4DB2-BD59-A6C34878D82A}">
                    <a16:rowId xmlns:a16="http://schemas.microsoft.com/office/drawing/2014/main" val="1639649530"/>
                  </a:ext>
                </a:extLst>
              </a:tr>
              <a:tr h="21990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effectLst/>
                          <a:latin typeface="Century Gothic" panose="020B0502020202020204" pitchFamily="34" charset="0"/>
                        </a:rPr>
                        <a:t>Bachelor</a:t>
                      </a:r>
                      <a:endParaRPr lang="en-GB" sz="1400" b="1" dirty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237629"/>
                  </a:ext>
                </a:extLst>
              </a:tr>
              <a:tr h="34485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lvl="0" indent="-342900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knowledge and critical understanding of the well-established principles of their areas of study, and of the way in which those principles have developed;</a:t>
                      </a:r>
                    </a:p>
                    <a:p>
                      <a:pPr marL="180000" lvl="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ability to apply underlying concepts and principles outside the context in which they were first studied, including, where appropriate, the application of those principles in an employment context;</a:t>
                      </a:r>
                    </a:p>
                    <a:p>
                      <a:pPr marL="180000" lvl="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 knowledge of the main methods of enquiry in their subjects, and ability to evaluate critically the appropriateness of different approaches to solving problems in the field of study;</a:t>
                      </a:r>
                    </a:p>
                    <a:p>
                      <a:pPr marL="180000" lvl="0" indent="-342900" algn="l" defTabSz="914400" rtl="0" eaLnBrk="1" latinLnBrk="0" hangingPunct="1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an understanding of the limits of their knowledge, and how this influences analyses and interpretation based on that knowledge.</a:t>
                      </a:r>
                      <a:endParaRPr lang="en-GB" sz="1400" b="1" kern="120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qualities and transferable skills necessary for employment requiring the exercise of personal responsibility and decision-making; 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400" b="1" kern="1200" dirty="0">
                        <a:solidFill>
                          <a:srgbClr val="7030A0"/>
                        </a:solidFill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000" lvl="0" indent="-342900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use a range of established techniques to initiate and undertake critical analysis of information, and to propose solutions to problems arising from that analysis;</a:t>
                      </a:r>
                    </a:p>
                    <a:p>
                      <a:pPr marL="180000" lvl="0" indent="-342900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effectively communicate information, arguments, and analysis, in a variety of forms to specialist and non-specialist environment audiences, and deploy key techniques of the discipline effectively;</a:t>
                      </a:r>
                    </a:p>
                    <a:p>
                      <a:pPr marL="180000" indent="-342900">
                        <a:buFont typeface="+mj-lt"/>
                        <a:buAutoNum type="arabicPeriod"/>
                      </a:pPr>
                      <a:r>
                        <a:rPr lang="en-GB" sz="1400" kern="1200" dirty="0">
                          <a:effectLst/>
                          <a:latin typeface="Century Gothic" panose="020B0502020202020204" pitchFamily="34" charset="0"/>
                        </a:rPr>
                        <a:t>undertake further training, develop existing skills and acquire new competences that will enable them to assume significant responsibility within organisations.</a:t>
                      </a:r>
                      <a:endParaRPr lang="en-GB" sz="1400" b="1" dirty="0"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229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4386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14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1F679-5DDB-4C5A-8EBC-775DF782E245}"/>
              </a:ext>
            </a:extLst>
          </p:cNvPr>
          <p:cNvSpPr txBox="1"/>
          <p:nvPr/>
        </p:nvSpPr>
        <p:spPr>
          <a:xfrm>
            <a:off x="3973881" y="61556"/>
            <a:ext cx="424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referencing report          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668E3A-4983-4644-B3C7-C5D501D4EC7A}"/>
              </a:ext>
            </a:extLst>
          </p:cNvPr>
          <p:cNvSpPr txBox="1"/>
          <p:nvPr/>
        </p:nvSpPr>
        <p:spPr>
          <a:xfrm>
            <a:off x="2106707" y="797402"/>
            <a:ext cx="711003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AQF Level 5 descriptors to Dublin ones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142AD3-F002-437F-9CEB-D00BAE9AF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1" y="1337665"/>
            <a:ext cx="6258798" cy="50108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8495E5-EF61-4D5D-ADBD-7D8E24815F86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67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15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3973881" y="61556"/>
            <a:ext cx="424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referencing report structure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9D192AB-441B-471E-BC98-8FF62384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023" y="1446766"/>
            <a:ext cx="10336697" cy="37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GB" alt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GENERAL INTRODUCTION</a:t>
            </a:r>
            <a:endParaRPr lang="en-GB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kumimoji="0" lang="en-GB" altLang="en-US" b="1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1 - DESCRIPTION OF THE EDUCATION SYSTEM IN ALBANIA</a:t>
            </a:r>
            <a:endParaRPr kumimoji="0" lang="en-GB" altLang="en-US" b="1" i="0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GB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 EUROPEAN BACKGROUND</a:t>
            </a:r>
            <a:endParaRPr lang="en-GB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37250" algn="r"/>
              </a:tabLst>
            </a:pPr>
            <a:r>
              <a:rPr lang="en-GB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3 - ALBANIAN QUALIFICATIONS FRAMEWORK</a:t>
            </a:r>
            <a:r>
              <a:rPr lang="en-GB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defTabSz="914400">
              <a:lnSpc>
                <a:spcPct val="150000"/>
              </a:lnSpc>
            </a:pPr>
            <a:r>
              <a:rPr lang="en-GB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4 - REFERENCING AND SELF-CERTIFICATION OF THE AQF TO THE EQF AND QF-EHEA </a:t>
            </a:r>
          </a:p>
          <a:p>
            <a:pPr defTabSz="914400">
              <a:lnSpc>
                <a:spcPct val="150000"/>
              </a:lnSpc>
            </a:pPr>
            <a:r>
              <a:rPr lang="en-GB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5 - FULFILMENT OF CRITERIA AND PROCEDURES</a:t>
            </a:r>
            <a:endParaRPr lang="en-GB" b="1" u="sng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GB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6 - FURTHER DEVELOPMENT OF THE AQF </a:t>
            </a:r>
            <a:endParaRPr lang="en-GB" b="1" u="sng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GB" b="1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  <a:endParaRPr lang="en-GB" b="1" u="sng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en-GB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APPENDIX</a:t>
            </a:r>
            <a:endParaRPr lang="en-GB" b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4E079-76BD-487F-A19C-03EC44368734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84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9BE815-09BB-4352-8BE8-C4ABCAB92BC7}"/>
              </a:ext>
            </a:extLst>
          </p:cNvPr>
          <p:cNvSpPr txBox="1"/>
          <p:nvPr/>
        </p:nvSpPr>
        <p:spPr>
          <a:xfrm>
            <a:off x="69573" y="0"/>
            <a:ext cx="3429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Bologna Thematic Peer Group A </a:t>
            </a:r>
          </a:p>
          <a:p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16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9D192AB-441B-471E-BC98-8FF623846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995" y="724548"/>
            <a:ext cx="1033669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9372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en-GB" b="1" kern="0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5 - FULFILMENT OF REFERENCING CRITERIA AND PROCEDURES </a:t>
            </a:r>
          </a:p>
          <a:p>
            <a:r>
              <a:rPr lang="en-GB" b="1" dirty="0">
                <a:solidFill>
                  <a:srgbClr val="FFFF00"/>
                </a:solidFill>
                <a:effectLst/>
                <a:latin typeface="+mn-lt"/>
                <a:ea typeface="Times New Roman" panose="02020603050405020304" pitchFamily="18" charset="0"/>
              </a:rPr>
              <a:t>- Referencing criteria of the AQF versus the EQF	   	10 CRITERIA</a:t>
            </a:r>
            <a:endParaRPr lang="en-GB" b="1" dirty="0">
              <a:solidFill>
                <a:srgbClr val="FFFF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n-GB" b="1" dirty="0">
                <a:solidFill>
                  <a:srgbClr val="FFFF00"/>
                </a:solidFill>
                <a:latin typeface="+mn-lt"/>
              </a:rPr>
              <a:t>- </a:t>
            </a:r>
            <a:r>
              <a:rPr lang="en-GB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Self-Certification of the AQF versus the QF-EHEA </a:t>
            </a:r>
            <a:r>
              <a:rPr lang="en-GB" b="1" dirty="0">
                <a:solidFill>
                  <a:srgbClr val="FFFF00"/>
                </a:solidFill>
                <a:latin typeface="+mn-lt"/>
              </a:rPr>
              <a:t>			7 CRITERIA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1F679-5DDB-4C5A-8EBC-775DF782E245}"/>
              </a:ext>
            </a:extLst>
          </p:cNvPr>
          <p:cNvSpPr txBox="1"/>
          <p:nvPr/>
        </p:nvSpPr>
        <p:spPr>
          <a:xfrm>
            <a:off x="3973881" y="61556"/>
            <a:ext cx="424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referencing report          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5FB3A6-09C0-4F35-B135-251B18E34F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686637"/>
              </p:ext>
            </p:extLst>
          </p:nvPr>
        </p:nvGraphicFramePr>
        <p:xfrm>
          <a:off x="452403" y="1863602"/>
          <a:ext cx="4466575" cy="4209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7197">
                  <a:extLst>
                    <a:ext uri="{9D8B030D-6E8A-4147-A177-3AD203B41FA5}">
                      <a16:colId xmlns:a16="http://schemas.microsoft.com/office/drawing/2014/main" val="1594798720"/>
                    </a:ext>
                  </a:extLst>
                </a:gridCol>
                <a:gridCol w="1635377">
                  <a:extLst>
                    <a:ext uri="{9D8B030D-6E8A-4147-A177-3AD203B41FA5}">
                      <a16:colId xmlns:a16="http://schemas.microsoft.com/office/drawing/2014/main" val="1295429795"/>
                    </a:ext>
                  </a:extLst>
                </a:gridCol>
                <a:gridCol w="1542593">
                  <a:extLst>
                    <a:ext uri="{9D8B030D-6E8A-4147-A177-3AD203B41FA5}">
                      <a16:colId xmlns:a16="http://schemas.microsoft.com/office/drawing/2014/main" val="1678106271"/>
                    </a:ext>
                  </a:extLst>
                </a:gridCol>
                <a:gridCol w="661408">
                  <a:extLst>
                    <a:ext uri="{9D8B030D-6E8A-4147-A177-3AD203B41FA5}">
                      <a16:colId xmlns:a16="http://schemas.microsoft.com/office/drawing/2014/main" val="99777600"/>
                    </a:ext>
                  </a:extLst>
                </a:gridCol>
              </a:tblGrid>
              <a:tr h="7093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AQF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Level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HE Albanian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Qualifications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definition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HE European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Qualifications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definition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EQF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Level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extLst>
                  <a:ext uri="{0D108BD9-81ED-4DB2-BD59-A6C34878D82A}">
                    <a16:rowId xmlns:a16="http://schemas.microsoft.com/office/drawing/2014/main" val="286677227"/>
                  </a:ext>
                </a:extLst>
              </a:tr>
              <a:tr h="9859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Post-secondary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Certificate (60 ECTS)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Diploma (120 ECTS)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Post-secondary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HE degree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Short cycles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extLst>
                  <a:ext uri="{0D108BD9-81ED-4DB2-BD59-A6C34878D82A}">
                    <a16:rowId xmlns:a16="http://schemas.microsoft.com/office/drawing/2014/main" val="796161636"/>
                  </a:ext>
                </a:extLst>
              </a:tr>
              <a:tr h="497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Bachelor degree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(180 ECTS)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Bachelor degree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First HE cycle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6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2464116"/>
                  </a:ext>
                </a:extLst>
              </a:tr>
              <a:tr h="10285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Master degrees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Professional (60 ECTS);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Professional (120 ECTS);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of Science (120 ECTS)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Master degree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Second HE cycle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7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5495141"/>
                  </a:ext>
                </a:extLst>
              </a:tr>
              <a:tr h="9884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Executive Master (60 ECTS);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Executive Master (120 ECTS);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Clr>
                          <a:srgbClr val="C00000"/>
                        </a:buClr>
                        <a:buSzPts val="1400"/>
                        <a:buFont typeface="Wingdings" panose="05000000000000000000" pitchFamily="2" charset="2"/>
                        <a:buChar char=""/>
                      </a:pPr>
                      <a:r>
                        <a:rPr lang="en-GB" sz="900">
                          <a:effectLst/>
                        </a:rPr>
                        <a:t>Doctoral studies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Doctoral studies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Third HE cycle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8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96" marR="53196" marT="0" marB="0" anchor="ctr"/>
                </a:tc>
                <a:extLst>
                  <a:ext uri="{0D108BD9-81ED-4DB2-BD59-A6C34878D82A}">
                    <a16:rowId xmlns:a16="http://schemas.microsoft.com/office/drawing/2014/main" val="25384891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5280CF3-AB2D-4363-96BE-7124DE769DE6}"/>
              </a:ext>
            </a:extLst>
          </p:cNvPr>
          <p:cNvSpPr txBox="1"/>
          <p:nvPr/>
        </p:nvSpPr>
        <p:spPr>
          <a:xfrm>
            <a:off x="370762" y="6133452"/>
            <a:ext cx="4174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</a:rPr>
              <a:t>Comparison between AQF descriptors and Dublin’s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FC6BED-234A-4A54-B2D0-F78F7064F3B2}"/>
              </a:ext>
            </a:extLst>
          </p:cNvPr>
          <p:cNvSpPr txBox="1"/>
          <p:nvPr/>
        </p:nvSpPr>
        <p:spPr>
          <a:xfrm>
            <a:off x="5796761" y="178587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Response to the QF-EHEA Criteria and Procedures</a:t>
            </a:r>
            <a:endParaRPr lang="en-GB" sz="2800" b="1" dirty="0">
              <a:solidFill>
                <a:srgbClr val="FFFF00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C9233E-CCBE-46CB-9DD0-9B8BBF7DF3C9}"/>
              </a:ext>
            </a:extLst>
          </p:cNvPr>
          <p:cNvSpPr txBox="1"/>
          <p:nvPr/>
        </p:nvSpPr>
        <p:spPr>
          <a:xfrm>
            <a:off x="5158409" y="2293204"/>
            <a:ext cx="67360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In Albania, the competent national bodies certify the compatibility of the AQF with the QF‐EHEA 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>
                <a:solidFill>
                  <a:srgbClr val="FFFF00"/>
                </a:solidFill>
                <a:effectLst/>
                <a:ea typeface="Calibri" panose="020F0502020204030204" pitchFamily="34" charset="0"/>
              </a:rPr>
              <a:t> MES has been the co-initiator and co-coordinator (together with the MFE) in all phases in the development and implementation of the AQF;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FF00"/>
                </a:solidFill>
              </a:rPr>
              <a:t>The self-certification process have involved both local stakeholders international experts;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FF00"/>
                </a:solidFill>
              </a:rPr>
              <a:t>The completion of the self-certification process shall be noted on Diploma Supplements issued subsequently by showing the link between the AQF and the European frameworks;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FF00"/>
                </a:solidFill>
              </a:rPr>
              <a:t>Succeeding the process of AQF referencing is also due to the group of experts involved “</a:t>
            </a:r>
            <a:r>
              <a:rPr lang="en-GB" b="1" dirty="0">
                <a:solidFill>
                  <a:srgbClr val="00B0F0"/>
                </a:solidFill>
              </a:rPr>
              <a:t>enough big and small to be efficient</a:t>
            </a:r>
            <a:r>
              <a:rPr lang="en-GB" b="1" dirty="0">
                <a:solidFill>
                  <a:srgbClr val="FFFF00"/>
                </a:solidFill>
              </a:rPr>
              <a:t>”, “nationally and internationally” and to the </a:t>
            </a:r>
            <a:r>
              <a:rPr lang="en-GB" b="1" dirty="0">
                <a:solidFill>
                  <a:srgbClr val="00B0F0"/>
                </a:solidFill>
              </a:rPr>
              <a:t>hardworking &amp; accuracy </a:t>
            </a:r>
            <a:r>
              <a:rPr lang="en-GB" b="1" dirty="0">
                <a:solidFill>
                  <a:srgbClr val="FFFF00"/>
                </a:solidFill>
              </a:rPr>
              <a:t>by implying </a:t>
            </a:r>
            <a:r>
              <a:rPr lang="en-GB" b="1" dirty="0">
                <a:solidFill>
                  <a:srgbClr val="00B0F0"/>
                </a:solidFill>
              </a:rPr>
              <a:t>a triple check to each national particularity.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9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402D8D-502A-4CE6-A1BA-F2EADFE80C1C}"/>
              </a:ext>
            </a:extLst>
          </p:cNvPr>
          <p:cNvSpPr txBox="1"/>
          <p:nvPr/>
        </p:nvSpPr>
        <p:spPr>
          <a:xfrm>
            <a:off x="3887327" y="2443280"/>
            <a:ext cx="3988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REFERENCING PROCESS AND ALBANIAN</a:t>
            </a:r>
            <a:r>
              <a:rPr lang="sq-AL" sz="3200" b="1" dirty="0"/>
              <a:t> HEI</a:t>
            </a:r>
            <a:r>
              <a:rPr lang="en-GB" sz="3200" b="1" dirty="0"/>
              <a:t>s</a:t>
            </a:r>
            <a:endParaRPr lang="sq-AL" sz="3200" b="1" dirty="0"/>
          </a:p>
        </p:txBody>
      </p:sp>
    </p:spTree>
    <p:extLst>
      <p:ext uri="{BB962C8B-B14F-4D97-AF65-F5344CB8AC3E}">
        <p14:creationId xmlns:p14="http://schemas.microsoft.com/office/powerpoint/2010/main" val="327647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08E0646-B7EA-432A-966F-16DC4D5C11A2}"/>
              </a:ext>
            </a:extLst>
          </p:cNvPr>
          <p:cNvGrpSpPr/>
          <p:nvPr/>
        </p:nvGrpSpPr>
        <p:grpSpPr>
          <a:xfrm>
            <a:off x="1067194" y="1612319"/>
            <a:ext cx="10057611" cy="1639614"/>
            <a:chOff x="1082566" y="2475186"/>
            <a:chExt cx="10057611" cy="163961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7A0F0E-5B09-4B0F-AB8F-9546B3778175}"/>
                </a:ext>
              </a:extLst>
            </p:cNvPr>
            <p:cNvGrpSpPr/>
            <p:nvPr/>
          </p:nvGrpSpPr>
          <p:grpSpPr>
            <a:xfrm>
              <a:off x="1303283" y="2475186"/>
              <a:ext cx="9626687" cy="1639614"/>
              <a:chOff x="1513490" y="2412124"/>
              <a:chExt cx="9626687" cy="163961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CC996EC-E9DC-4587-A9CD-5E06CFC24553}"/>
                  </a:ext>
                </a:extLst>
              </p:cNvPr>
              <p:cNvSpPr/>
              <p:nvPr/>
            </p:nvSpPr>
            <p:spPr>
              <a:xfrm>
                <a:off x="3342290" y="2412124"/>
                <a:ext cx="6117020" cy="16396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DE20C2-C42F-4914-A6DC-1C6A5A7D4AA5}"/>
                  </a:ext>
                </a:extLst>
              </p:cNvPr>
              <p:cNvSpPr txBox="1"/>
              <p:nvPr/>
            </p:nvSpPr>
            <p:spPr>
              <a:xfrm>
                <a:off x="4151589" y="3019505"/>
                <a:ext cx="4687614" cy="32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b="1" dirty="0"/>
                  <a:t>MODEL  - REFERENCING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1FD29A5-7267-4FAC-AC1D-DEC1164337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13490" y="3231931"/>
                <a:ext cx="1828800" cy="30056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7F45C74-FFB1-4555-88AA-5BFA1144072F}"/>
                  </a:ext>
                </a:extLst>
              </p:cNvPr>
              <p:cNvCxnSpPr>
                <a:cxnSpLocks/>
                <a:stCxn id="8" idx="3"/>
              </p:cNvCxnSpPr>
              <p:nvPr/>
            </p:nvCxnSpPr>
            <p:spPr>
              <a:xfrm>
                <a:off x="9459310" y="3231931"/>
                <a:ext cx="1680867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00E10B-A07F-4515-A7FD-E6B2687102EF}"/>
                </a:ext>
              </a:extLst>
            </p:cNvPr>
            <p:cNvSpPr txBox="1"/>
            <p:nvPr/>
          </p:nvSpPr>
          <p:spPr>
            <a:xfrm>
              <a:off x="1082566" y="2658722"/>
              <a:ext cx="204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Input</a:t>
              </a:r>
              <a:r>
                <a:rPr lang="en-GB" sz="2400" b="1" dirty="0"/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E7E7CE-0294-423D-8969-72806D76DC0C}"/>
                </a:ext>
              </a:extLst>
            </p:cNvPr>
            <p:cNvSpPr txBox="1"/>
            <p:nvPr/>
          </p:nvSpPr>
          <p:spPr>
            <a:xfrm>
              <a:off x="9090660" y="2623480"/>
              <a:ext cx="2049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/>
                <a:t>Output</a:t>
              </a:r>
              <a:r>
                <a:rPr lang="en-GB" sz="2400" b="1" dirty="0"/>
                <a:t> 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65A7408-F976-48EE-BC87-13E60DC0CC49}"/>
              </a:ext>
            </a:extLst>
          </p:cNvPr>
          <p:cNvSpPr txBox="1"/>
          <p:nvPr/>
        </p:nvSpPr>
        <p:spPr>
          <a:xfrm>
            <a:off x="708611" y="4507204"/>
            <a:ext cx="400930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Output : qualification</a:t>
            </a:r>
          </a:p>
        </p:txBody>
      </p:sp>
      <p:sp>
        <p:nvSpPr>
          <p:cNvPr id="21" name="Arrow: Notched Right 20">
            <a:extLst>
              <a:ext uri="{FF2B5EF4-FFF2-40B4-BE49-F238E27FC236}">
                <a16:creationId xmlns:a16="http://schemas.microsoft.com/office/drawing/2014/main" id="{1A581A4D-9FF0-434C-A10C-B906E7CFD566}"/>
              </a:ext>
            </a:extLst>
          </p:cNvPr>
          <p:cNvSpPr/>
          <p:nvPr/>
        </p:nvSpPr>
        <p:spPr>
          <a:xfrm rot="21173161" flipV="1">
            <a:off x="5032222" y="4453190"/>
            <a:ext cx="2606169" cy="108029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F5340B8-3EBF-445D-97C9-3987B0C576EB}"/>
              </a:ext>
            </a:extLst>
          </p:cNvPr>
          <p:cNvGrpSpPr/>
          <p:nvPr/>
        </p:nvGrpSpPr>
        <p:grpSpPr>
          <a:xfrm>
            <a:off x="7890852" y="3429000"/>
            <a:ext cx="2647698" cy="1705137"/>
            <a:chOff x="7890852" y="3429000"/>
            <a:chExt cx="2647698" cy="1705137"/>
          </a:xfrm>
        </p:grpSpPr>
        <p:sp>
          <p:nvSpPr>
            <p:cNvPr id="22" name="Cloud 21">
              <a:extLst>
                <a:ext uri="{FF2B5EF4-FFF2-40B4-BE49-F238E27FC236}">
                  <a16:creationId xmlns:a16="http://schemas.microsoft.com/office/drawing/2014/main" id="{24481DD7-5A92-45E4-A22E-6EF893DA648C}"/>
                </a:ext>
              </a:extLst>
            </p:cNvPr>
            <p:cNvSpPr/>
            <p:nvPr/>
          </p:nvSpPr>
          <p:spPr>
            <a:xfrm>
              <a:off x="7890852" y="3429000"/>
              <a:ext cx="2606170" cy="1705137"/>
            </a:xfrm>
            <a:prstGeom prst="cloud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8F2D7A-A676-40C4-A2CD-55ECA8428CD6}"/>
                </a:ext>
              </a:extLst>
            </p:cNvPr>
            <p:cNvSpPr txBox="1"/>
            <p:nvPr/>
          </p:nvSpPr>
          <p:spPr>
            <a:xfrm>
              <a:off x="8189488" y="4045539"/>
              <a:ext cx="23490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Labour market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E402D8D-502A-4CE6-A1BA-F2EADFE80C1C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5ACE0D61-23BF-4CE8-9325-B9F11A6CE5A5}"/>
              </a:ext>
            </a:extLst>
          </p:cNvPr>
          <p:cNvSpPr/>
          <p:nvPr/>
        </p:nvSpPr>
        <p:spPr>
          <a:xfrm rot="581319">
            <a:off x="5002386" y="5220092"/>
            <a:ext cx="2643787" cy="141865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A65FCE-2068-4B2A-BD50-D5ECCAE02CD3}"/>
              </a:ext>
            </a:extLst>
          </p:cNvPr>
          <p:cNvSpPr txBox="1"/>
          <p:nvPr/>
        </p:nvSpPr>
        <p:spPr>
          <a:xfrm rot="21133606">
            <a:off x="5299521" y="3805960"/>
            <a:ext cx="204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Result 1</a:t>
            </a:r>
            <a:r>
              <a:rPr lang="en-GB" sz="2400" b="1" dirty="0"/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D05E6F-F118-48B3-A4B6-4052E2795212}"/>
              </a:ext>
            </a:extLst>
          </p:cNvPr>
          <p:cNvSpPr txBox="1"/>
          <p:nvPr/>
        </p:nvSpPr>
        <p:spPr>
          <a:xfrm rot="607239">
            <a:off x="5158286" y="5405249"/>
            <a:ext cx="2049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Result  2</a:t>
            </a:r>
            <a:r>
              <a:rPr lang="en-GB" sz="2400" b="1" dirty="0"/>
              <a:t>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9920BE0-432D-486B-BCFC-931CF2E76460}"/>
              </a:ext>
            </a:extLst>
          </p:cNvPr>
          <p:cNvGrpSpPr/>
          <p:nvPr/>
        </p:nvGrpSpPr>
        <p:grpSpPr>
          <a:xfrm>
            <a:off x="7890852" y="5328969"/>
            <a:ext cx="1883398" cy="1029663"/>
            <a:chOff x="7890852" y="5318522"/>
            <a:chExt cx="1883398" cy="1029663"/>
          </a:xfrm>
        </p:grpSpPr>
        <p:sp>
          <p:nvSpPr>
            <p:cNvPr id="29" name="Rectangle: Top Corners Snipped 28">
              <a:extLst>
                <a:ext uri="{FF2B5EF4-FFF2-40B4-BE49-F238E27FC236}">
                  <a16:creationId xmlns:a16="http://schemas.microsoft.com/office/drawing/2014/main" id="{1FE3390C-0762-4336-8ED8-30BAA40CB03C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1AAA42-1932-4E25-85EA-583801C9AACF}"/>
                </a:ext>
              </a:extLst>
            </p:cNvPr>
            <p:cNvSpPr txBox="1"/>
            <p:nvPr/>
          </p:nvSpPr>
          <p:spPr>
            <a:xfrm>
              <a:off x="8157957" y="5508652"/>
              <a:ext cx="12698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HEI</a:t>
              </a:r>
              <a:r>
                <a:rPr lang="en-GB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23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9F9616A-F54F-40E4-9D6E-CE7B95F94077}"/>
              </a:ext>
            </a:extLst>
          </p:cNvPr>
          <p:cNvGrpSpPr/>
          <p:nvPr/>
        </p:nvGrpSpPr>
        <p:grpSpPr>
          <a:xfrm>
            <a:off x="441631" y="2298275"/>
            <a:ext cx="4009303" cy="1573390"/>
            <a:chOff x="441631" y="2298275"/>
            <a:chExt cx="4009303" cy="157339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5A7408-F976-48EE-BC87-13E60DC0CC49}"/>
                </a:ext>
              </a:extLst>
            </p:cNvPr>
            <p:cNvSpPr txBox="1"/>
            <p:nvPr/>
          </p:nvSpPr>
          <p:spPr>
            <a:xfrm>
              <a:off x="441631" y="3286890"/>
              <a:ext cx="4009303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Output : qualification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FE6BF6-CB35-4A6C-8022-AB8B0BE5AFB5}"/>
                </a:ext>
              </a:extLst>
            </p:cNvPr>
            <p:cNvSpPr txBox="1"/>
            <p:nvPr/>
          </p:nvSpPr>
          <p:spPr>
            <a:xfrm>
              <a:off x="441631" y="2298275"/>
              <a:ext cx="4009303" cy="58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Input : qualification</a:t>
              </a:r>
            </a:p>
          </p:txBody>
        </p:sp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25E587E3-E07E-4F70-B24A-321B27574EA2}"/>
              </a:ext>
            </a:extLst>
          </p:cNvPr>
          <p:cNvSpPr/>
          <p:nvPr/>
        </p:nvSpPr>
        <p:spPr>
          <a:xfrm>
            <a:off x="4665050" y="2077778"/>
            <a:ext cx="1056290" cy="2128344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17C2A4-ED68-48E5-948D-18523105CF3E}"/>
              </a:ext>
            </a:extLst>
          </p:cNvPr>
          <p:cNvSpPr txBox="1"/>
          <p:nvPr/>
        </p:nvSpPr>
        <p:spPr>
          <a:xfrm>
            <a:off x="6096000" y="2163009"/>
            <a:ext cx="4887310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Diploma with its title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500E620-F554-47A6-BF3B-3A5A16995623}"/>
              </a:ext>
            </a:extLst>
          </p:cNvPr>
          <p:cNvGrpSpPr/>
          <p:nvPr/>
        </p:nvGrpSpPr>
        <p:grpSpPr>
          <a:xfrm>
            <a:off x="3671330" y="3355106"/>
            <a:ext cx="8079038" cy="2962696"/>
            <a:chOff x="3671330" y="3355106"/>
            <a:chExt cx="8079038" cy="29626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B56F62-8C37-48FF-B09A-ACFD8BF31ECF}"/>
                </a:ext>
              </a:extLst>
            </p:cNvPr>
            <p:cNvSpPr txBox="1"/>
            <p:nvPr/>
          </p:nvSpPr>
          <p:spPr>
            <a:xfrm>
              <a:off x="6103686" y="3355106"/>
              <a:ext cx="5373611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Learning outcomes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60949FD-D2EF-49BE-B92C-18BE3F14A9DD}"/>
                </a:ext>
              </a:extLst>
            </p:cNvPr>
            <p:cNvCxnSpPr/>
            <p:nvPr/>
          </p:nvCxnSpPr>
          <p:spPr>
            <a:xfrm flipH="1">
              <a:off x="5193195" y="4206122"/>
              <a:ext cx="1154265" cy="823078"/>
            </a:xfrm>
            <a:prstGeom prst="straightConnector1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7D75BE4-8998-469D-A281-EB03A70AB714}"/>
                </a:ext>
              </a:extLst>
            </p:cNvPr>
            <p:cNvCxnSpPr/>
            <p:nvPr/>
          </p:nvCxnSpPr>
          <p:spPr>
            <a:xfrm flipH="1">
              <a:off x="7568680" y="4230131"/>
              <a:ext cx="1154265" cy="823078"/>
            </a:xfrm>
            <a:prstGeom prst="straightConnector1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A66E9FB-58E6-4EA3-854C-A4DE48D1673E}"/>
                </a:ext>
              </a:extLst>
            </p:cNvPr>
            <p:cNvCxnSpPr/>
            <p:nvPr/>
          </p:nvCxnSpPr>
          <p:spPr>
            <a:xfrm flipH="1">
              <a:off x="9985912" y="4223006"/>
              <a:ext cx="1154265" cy="823078"/>
            </a:xfrm>
            <a:prstGeom prst="straightConnector1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29ECDB-089A-4ACB-A893-DA778AF16B3E}"/>
                </a:ext>
              </a:extLst>
            </p:cNvPr>
            <p:cNvSpPr txBox="1"/>
            <p:nvPr/>
          </p:nvSpPr>
          <p:spPr>
            <a:xfrm>
              <a:off x="3671330" y="5101707"/>
              <a:ext cx="2424670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b="1" dirty="0"/>
                <a:t>Knowledge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CB8E53E-C4AA-4FB8-944E-B5F09013D6D6}"/>
                </a:ext>
              </a:extLst>
            </p:cNvPr>
            <p:cNvSpPr txBox="1"/>
            <p:nvPr/>
          </p:nvSpPr>
          <p:spPr>
            <a:xfrm>
              <a:off x="6634601" y="5117473"/>
              <a:ext cx="1930684" cy="646331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Skills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E51E17-6851-4EB0-AF63-B87C12FACAEB}"/>
                </a:ext>
              </a:extLst>
            </p:cNvPr>
            <p:cNvSpPr txBox="1"/>
            <p:nvPr/>
          </p:nvSpPr>
          <p:spPr>
            <a:xfrm>
              <a:off x="9083385" y="5117473"/>
              <a:ext cx="2666983" cy="120032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3600" b="1" dirty="0"/>
                <a:t>Competence</a:t>
              </a:r>
            </a:p>
            <a:p>
              <a:pPr algn="ctr"/>
              <a:r>
                <a:rPr lang="en-GB" sz="3600" b="1" dirty="0"/>
                <a:t>A&amp;R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EDE6FFF-4243-4823-A403-03A4F24B8FA7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35036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2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4263887" y="61556"/>
            <a:ext cx="330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Educational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DC5C6-231F-4C7C-87EC-8CF1E5812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31" y="786468"/>
            <a:ext cx="4896533" cy="5687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BC3339-098B-4D40-933A-546F50D41A7E}"/>
              </a:ext>
            </a:extLst>
          </p:cNvPr>
          <p:cNvSpPr txBox="1"/>
          <p:nvPr/>
        </p:nvSpPr>
        <p:spPr>
          <a:xfrm>
            <a:off x="5203728" y="770671"/>
            <a:ext cx="6097656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en-GB" sz="1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EDUCATIONAL MAP LEGEND:</a:t>
            </a:r>
            <a:endParaRPr lang="en-GB" sz="24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it-IT" sz="1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Certificate</a:t>
            </a:r>
            <a:r>
              <a:rPr lang="it-IT" sz="1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Professional post-secondary Certificate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 Diploma</a:t>
            </a:r>
            <a:r>
              <a:rPr lang="it-IT" sz="1800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Professional post-secondary Diploma </a:t>
            </a:r>
            <a:endParaRPr lang="en-GB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7D126-C3A0-4867-B3D2-FDB00DC5C02C}"/>
              </a:ext>
            </a:extLst>
          </p:cNvPr>
          <p:cNvSpPr txBox="1"/>
          <p:nvPr/>
        </p:nvSpPr>
        <p:spPr>
          <a:xfrm>
            <a:off x="5686558" y="2204856"/>
            <a:ext cx="4302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Pre-primary educational system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600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2121 institutions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11.4 % are 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private , </a:t>
            </a:r>
            <a:r>
              <a:rPr lang="en-GB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88.6 % are p</a:t>
            </a:r>
            <a:r>
              <a:rPr lang="en-GB" sz="16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ublic;</a:t>
            </a:r>
            <a:endParaRPr lang="en-GB" sz="1600" b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Primary education</a:t>
            </a:r>
            <a:r>
              <a:rPr lang="en-GB" sz="16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i="1" dirty="0">
                <a:latin typeface="Century Gothic" panose="020B0502020202020204" pitchFamily="34" charset="0"/>
                <a:cs typeface="Arial" panose="020B0604020202020204" pitchFamily="34" charset="0"/>
              </a:rPr>
              <a:t>463 institutions, 100% 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public</a:t>
            </a:r>
            <a:endParaRPr lang="en-GB" sz="16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Lower secondary 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1228 institutions, 10% are private, 90% are public;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General and oriented secondary education</a:t>
            </a:r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453 institutions, 24 % are private, 76% are public;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Vocational Education</a:t>
            </a:r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45 institutions, 35 public providers and 10 private 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Higher education</a:t>
            </a:r>
            <a:r>
              <a:rPr lang="en-GB" sz="1600" b="1" dirty="0">
                <a:latin typeface="Century Gothic" panose="020B0502020202020204" pitchFamily="34" charset="0"/>
                <a:cs typeface="Arial" panose="020B0604020202020204" pitchFamily="34" charset="0"/>
              </a:rPr>
              <a:t>: </a:t>
            </a:r>
            <a:r>
              <a:rPr lang="en-GB" sz="1600" dirty="0">
                <a:latin typeface="Century Gothic" panose="020B0502020202020204" pitchFamily="34" charset="0"/>
                <a:cs typeface="Arial" panose="020B0604020202020204" pitchFamily="34" charset="0"/>
              </a:rPr>
              <a:t>41 Institutions, 26 are private, are 15 public</a:t>
            </a:r>
            <a:endParaRPr lang="en-GB" sz="16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E7FC8-84CC-4372-89AF-EB0F28C83EEB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841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5A7408-F976-48EE-BC87-13E60DC0CC49}"/>
              </a:ext>
            </a:extLst>
          </p:cNvPr>
          <p:cNvSpPr txBox="1"/>
          <p:nvPr/>
        </p:nvSpPr>
        <p:spPr>
          <a:xfrm>
            <a:off x="7484957" y="3469866"/>
            <a:ext cx="400930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Go out any HEI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E6BF6-CB35-4A6C-8022-AB8B0BE5AFB5}"/>
              </a:ext>
            </a:extLst>
          </p:cNvPr>
          <p:cNvSpPr txBox="1"/>
          <p:nvPr/>
        </p:nvSpPr>
        <p:spPr>
          <a:xfrm>
            <a:off x="441631" y="3494241"/>
            <a:ext cx="400930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Come to any HEI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56F62-8C37-48FF-B09A-ACFD8BF31ECF}"/>
              </a:ext>
            </a:extLst>
          </p:cNvPr>
          <p:cNvSpPr txBox="1"/>
          <p:nvPr/>
        </p:nvSpPr>
        <p:spPr>
          <a:xfrm>
            <a:off x="3460530" y="1974631"/>
            <a:ext cx="533058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Referencing : 2 processes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77C5FE-1DD7-4F5F-8995-385F469E0E52}"/>
              </a:ext>
            </a:extLst>
          </p:cNvPr>
          <p:cNvCxnSpPr/>
          <p:nvPr/>
        </p:nvCxnSpPr>
        <p:spPr>
          <a:xfrm flipH="1">
            <a:off x="2702391" y="2671163"/>
            <a:ext cx="1154265" cy="823078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2DF991-E188-475C-B9A5-45FA0E90EDEA}"/>
              </a:ext>
            </a:extLst>
          </p:cNvPr>
          <p:cNvCxnSpPr>
            <a:cxnSpLocks/>
          </p:cNvCxnSpPr>
          <p:nvPr/>
        </p:nvCxnSpPr>
        <p:spPr>
          <a:xfrm>
            <a:off x="8157473" y="2671163"/>
            <a:ext cx="1267284" cy="696954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3B5C4F3-DA2D-442A-B1A3-34F450F4EBB6}"/>
              </a:ext>
            </a:extLst>
          </p:cNvPr>
          <p:cNvSpPr/>
          <p:nvPr/>
        </p:nvSpPr>
        <p:spPr>
          <a:xfrm rot="5400000">
            <a:off x="5428378" y="3116692"/>
            <a:ext cx="1068313" cy="3458989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FEA7D-E0AA-4ED4-AAFD-95200202B040}"/>
              </a:ext>
            </a:extLst>
          </p:cNvPr>
          <p:cNvSpPr txBox="1"/>
          <p:nvPr/>
        </p:nvSpPr>
        <p:spPr>
          <a:xfrm>
            <a:off x="4122678" y="5599253"/>
            <a:ext cx="373414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Letters of credence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0BB9E4-6F0C-4B28-BE3A-DFE33295DA6F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18106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3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1DFEA7D-E0AA-4ED4-AAFD-95200202B040}"/>
              </a:ext>
            </a:extLst>
          </p:cNvPr>
          <p:cNvSpPr txBox="1"/>
          <p:nvPr/>
        </p:nvSpPr>
        <p:spPr>
          <a:xfrm>
            <a:off x="764623" y="2753577"/>
            <a:ext cx="373414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Letters of credence</a:t>
            </a:r>
          </a:p>
        </p:txBody>
      </p:sp>
      <p:sp>
        <p:nvSpPr>
          <p:cNvPr id="12" name="Arrow: Notched Right 11">
            <a:extLst>
              <a:ext uri="{FF2B5EF4-FFF2-40B4-BE49-F238E27FC236}">
                <a16:creationId xmlns:a16="http://schemas.microsoft.com/office/drawing/2014/main" id="{3A2047E2-4907-4734-B85A-47B5243CD365}"/>
              </a:ext>
            </a:extLst>
          </p:cNvPr>
          <p:cNvSpPr/>
          <p:nvPr/>
        </p:nvSpPr>
        <p:spPr>
          <a:xfrm rot="21042834" flipV="1">
            <a:off x="4792663" y="2552083"/>
            <a:ext cx="2907427" cy="348563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47B8DE-9B7B-4388-A91C-AE7EBC96EB18}"/>
              </a:ext>
            </a:extLst>
          </p:cNvPr>
          <p:cNvGrpSpPr/>
          <p:nvPr/>
        </p:nvGrpSpPr>
        <p:grpSpPr>
          <a:xfrm>
            <a:off x="8006083" y="1844024"/>
            <a:ext cx="3734146" cy="1287497"/>
            <a:chOff x="7890852" y="5318522"/>
            <a:chExt cx="1883398" cy="1029663"/>
          </a:xfrm>
        </p:grpSpPr>
        <p:sp>
          <p:nvSpPr>
            <p:cNvPr id="14" name="Rectangle: Top Corners Snipped 13">
              <a:extLst>
                <a:ext uri="{FF2B5EF4-FFF2-40B4-BE49-F238E27FC236}">
                  <a16:creationId xmlns:a16="http://schemas.microsoft.com/office/drawing/2014/main" id="{F9CC91E7-53EE-4D81-B3C9-2DDE4DDEA74A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656-C10F-44FE-8F94-32411A92F386}"/>
                </a:ext>
              </a:extLst>
            </p:cNvPr>
            <p:cNvSpPr txBox="1"/>
            <p:nvPr/>
          </p:nvSpPr>
          <p:spPr>
            <a:xfrm>
              <a:off x="8157957" y="5508652"/>
              <a:ext cx="1466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Qualification</a:t>
              </a:r>
              <a:endParaRPr lang="en-GB" b="1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86A63B-5F50-482C-B6C0-98548F93BCB8}"/>
              </a:ext>
            </a:extLst>
          </p:cNvPr>
          <p:cNvGrpSpPr/>
          <p:nvPr/>
        </p:nvGrpSpPr>
        <p:grpSpPr>
          <a:xfrm>
            <a:off x="1674652" y="4368250"/>
            <a:ext cx="3121573" cy="1686910"/>
            <a:chOff x="3421117" y="4146331"/>
            <a:chExt cx="3121573" cy="1686910"/>
          </a:xfrm>
        </p:grpSpPr>
        <p:sp>
          <p:nvSpPr>
            <p:cNvPr id="2" name="Rectangle: Folded Corner 1">
              <a:extLst>
                <a:ext uri="{FF2B5EF4-FFF2-40B4-BE49-F238E27FC236}">
                  <a16:creationId xmlns:a16="http://schemas.microsoft.com/office/drawing/2014/main" id="{278F2E61-4353-4009-9AD4-BDE85A61CBA4}"/>
                </a:ext>
              </a:extLst>
            </p:cNvPr>
            <p:cNvSpPr/>
            <p:nvPr/>
          </p:nvSpPr>
          <p:spPr>
            <a:xfrm>
              <a:off x="3421117" y="4146331"/>
              <a:ext cx="3121573" cy="1686910"/>
            </a:xfrm>
            <a:prstGeom prst="foldedCorne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8924F6-D1AE-4DD2-9001-F6E070F8A022}"/>
                </a:ext>
              </a:extLst>
            </p:cNvPr>
            <p:cNvSpPr txBox="1"/>
            <p:nvPr/>
          </p:nvSpPr>
          <p:spPr>
            <a:xfrm>
              <a:off x="3783724" y="4398579"/>
              <a:ext cx="23122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Education Title</a:t>
              </a:r>
            </a:p>
          </p:txBody>
        </p:sp>
      </p:grpSp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C2EBAC48-08BE-456E-95D3-A543C5000B83}"/>
              </a:ext>
            </a:extLst>
          </p:cNvPr>
          <p:cNvSpPr/>
          <p:nvPr/>
        </p:nvSpPr>
        <p:spPr>
          <a:xfrm rot="9739758">
            <a:off x="4624358" y="3508087"/>
            <a:ext cx="3199382" cy="369735"/>
          </a:xfrm>
          <a:prstGeom prst="notchedRightArrow">
            <a:avLst/>
          </a:prstGeom>
          <a:solidFill>
            <a:schemeClr val="bg2">
              <a:lumMod val="60000"/>
              <a:lumOff val="40000"/>
            </a:schemeClr>
          </a:solid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2B708653-6A48-4B76-B592-A8C21263EFA7}"/>
              </a:ext>
            </a:extLst>
          </p:cNvPr>
          <p:cNvSpPr/>
          <p:nvPr/>
        </p:nvSpPr>
        <p:spPr>
          <a:xfrm>
            <a:off x="5171540" y="4410452"/>
            <a:ext cx="1097884" cy="1655379"/>
          </a:xfrm>
          <a:prstGeom prst="rightBrac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0EC0BC-C2A9-4683-BA80-C1D46AE83A02}"/>
              </a:ext>
            </a:extLst>
          </p:cNvPr>
          <p:cNvSpPr txBox="1"/>
          <p:nvPr/>
        </p:nvSpPr>
        <p:spPr>
          <a:xfrm>
            <a:off x="6519919" y="4346135"/>
            <a:ext cx="193068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Diploma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77EC5A-FA4C-4C4E-BCE0-016900943E5D}"/>
              </a:ext>
            </a:extLst>
          </p:cNvPr>
          <p:cNvSpPr txBox="1"/>
          <p:nvPr/>
        </p:nvSpPr>
        <p:spPr>
          <a:xfrm>
            <a:off x="6519919" y="5323650"/>
            <a:ext cx="1930684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DS</a:t>
            </a:r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4714230C-52E5-4EE7-8F2C-69B8D34CF33E}"/>
              </a:ext>
            </a:extLst>
          </p:cNvPr>
          <p:cNvSpPr/>
          <p:nvPr/>
        </p:nvSpPr>
        <p:spPr>
          <a:xfrm rot="19822900" flipV="1">
            <a:off x="8474815" y="5000290"/>
            <a:ext cx="1310342" cy="345284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CCB3FE-ED64-447A-A5C5-08990B3F7172}"/>
              </a:ext>
            </a:extLst>
          </p:cNvPr>
          <p:cNvSpPr txBox="1"/>
          <p:nvPr/>
        </p:nvSpPr>
        <p:spPr>
          <a:xfrm>
            <a:off x="9680577" y="4112711"/>
            <a:ext cx="193068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Quant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35B922-A001-43BC-A1BD-BE402A9CBB81}"/>
              </a:ext>
            </a:extLst>
          </p:cNvPr>
          <p:cNvSpPr txBox="1"/>
          <p:nvPr/>
        </p:nvSpPr>
        <p:spPr>
          <a:xfrm>
            <a:off x="9940695" y="5790711"/>
            <a:ext cx="193068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Qual</a:t>
            </a:r>
          </a:p>
        </p:txBody>
      </p:sp>
      <p:sp>
        <p:nvSpPr>
          <p:cNvPr id="34" name="Arrow: Notched Right 33">
            <a:extLst>
              <a:ext uri="{FF2B5EF4-FFF2-40B4-BE49-F238E27FC236}">
                <a16:creationId xmlns:a16="http://schemas.microsoft.com/office/drawing/2014/main" id="{61B5F0E4-D5D2-42E0-9D41-571AAE3DD783}"/>
              </a:ext>
            </a:extLst>
          </p:cNvPr>
          <p:cNvSpPr/>
          <p:nvPr/>
        </p:nvSpPr>
        <p:spPr>
          <a:xfrm rot="854344" flipV="1">
            <a:off x="8540477" y="5882518"/>
            <a:ext cx="1310342" cy="345284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85A24C-99C6-480B-B748-79AB26DA6253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330734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786A63B-5F50-482C-B6C0-98548F93BCB8}"/>
              </a:ext>
            </a:extLst>
          </p:cNvPr>
          <p:cNvGrpSpPr/>
          <p:nvPr/>
        </p:nvGrpSpPr>
        <p:grpSpPr>
          <a:xfrm>
            <a:off x="8791115" y="1712297"/>
            <a:ext cx="3121573" cy="1686910"/>
            <a:chOff x="3421117" y="4146331"/>
            <a:chExt cx="3121573" cy="1686910"/>
          </a:xfrm>
        </p:grpSpPr>
        <p:sp>
          <p:nvSpPr>
            <p:cNvPr id="2" name="Rectangle: Folded Corner 1">
              <a:extLst>
                <a:ext uri="{FF2B5EF4-FFF2-40B4-BE49-F238E27FC236}">
                  <a16:creationId xmlns:a16="http://schemas.microsoft.com/office/drawing/2014/main" id="{278F2E61-4353-4009-9AD4-BDE85A61CBA4}"/>
                </a:ext>
              </a:extLst>
            </p:cNvPr>
            <p:cNvSpPr/>
            <p:nvPr/>
          </p:nvSpPr>
          <p:spPr>
            <a:xfrm>
              <a:off x="3421117" y="4146331"/>
              <a:ext cx="3121573" cy="1686910"/>
            </a:xfrm>
            <a:prstGeom prst="foldedCorner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E8924F6-D1AE-4DD2-9001-F6E070F8A022}"/>
                </a:ext>
              </a:extLst>
            </p:cNvPr>
            <p:cNvSpPr txBox="1"/>
            <p:nvPr/>
          </p:nvSpPr>
          <p:spPr>
            <a:xfrm>
              <a:off x="3783724" y="4398579"/>
              <a:ext cx="23122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Education Title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CAACC1-E412-4232-9662-BA115BFF130D}"/>
              </a:ext>
            </a:extLst>
          </p:cNvPr>
          <p:cNvGrpSpPr/>
          <p:nvPr/>
        </p:nvGrpSpPr>
        <p:grpSpPr>
          <a:xfrm>
            <a:off x="4666828" y="3688184"/>
            <a:ext cx="3515794" cy="1287497"/>
            <a:chOff x="7890852" y="5318522"/>
            <a:chExt cx="1883398" cy="1029663"/>
          </a:xfrm>
          <a:solidFill>
            <a:schemeClr val="accent3">
              <a:lumMod val="75000"/>
            </a:schemeClr>
          </a:solidFill>
        </p:grpSpPr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1DD10D96-0543-45F4-B198-48A0CC9D84A2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04DB10-ECFB-4C24-865F-9D7D67B035C3}"/>
                </a:ext>
              </a:extLst>
            </p:cNvPr>
            <p:cNvSpPr txBox="1"/>
            <p:nvPr/>
          </p:nvSpPr>
          <p:spPr>
            <a:xfrm>
              <a:off x="8124202" y="5318522"/>
              <a:ext cx="1466534" cy="9599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Study Program</a:t>
              </a:r>
              <a:endParaRPr lang="en-GB" b="1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6E3549C-A42C-472D-BCD4-7539BB442154}"/>
              </a:ext>
            </a:extLst>
          </p:cNvPr>
          <p:cNvGrpSpPr/>
          <p:nvPr/>
        </p:nvGrpSpPr>
        <p:grpSpPr>
          <a:xfrm>
            <a:off x="836800" y="5265759"/>
            <a:ext cx="3187434" cy="1287497"/>
            <a:chOff x="7890852" y="5318522"/>
            <a:chExt cx="1883398" cy="1029663"/>
          </a:xfrm>
          <a:solidFill>
            <a:schemeClr val="accent4">
              <a:lumMod val="75000"/>
            </a:schemeClr>
          </a:solidFill>
        </p:grpSpPr>
        <p:sp>
          <p:nvSpPr>
            <p:cNvPr id="35" name="Rectangle: Top Corners Snipped 34">
              <a:extLst>
                <a:ext uri="{FF2B5EF4-FFF2-40B4-BE49-F238E27FC236}">
                  <a16:creationId xmlns:a16="http://schemas.microsoft.com/office/drawing/2014/main" id="{3F74E7AD-6E42-4D55-86A8-113881E77952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F82CF8-64CA-4F07-A2E6-9DC37301541E}"/>
                </a:ext>
              </a:extLst>
            </p:cNvPr>
            <p:cNvSpPr txBox="1"/>
            <p:nvPr/>
          </p:nvSpPr>
          <p:spPr>
            <a:xfrm>
              <a:off x="8077784" y="5353378"/>
              <a:ext cx="1466534" cy="9599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Courses</a:t>
              </a:r>
            </a:p>
            <a:p>
              <a:pPr algn="ctr"/>
              <a:r>
                <a:rPr lang="en-GB" sz="3600" b="1" dirty="0"/>
                <a:t>(modules)</a:t>
              </a:r>
              <a:endParaRPr lang="en-GB" b="1" dirty="0"/>
            </a:p>
          </p:txBody>
        </p:sp>
      </p:grpSp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id="{31BD97E8-D33B-4542-A08E-FA542CAB58E0}"/>
              </a:ext>
            </a:extLst>
          </p:cNvPr>
          <p:cNvSpPr/>
          <p:nvPr/>
        </p:nvSpPr>
        <p:spPr>
          <a:xfrm rot="19822900">
            <a:off x="8004297" y="3384375"/>
            <a:ext cx="887259" cy="467498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Notched Right 37">
            <a:extLst>
              <a:ext uri="{FF2B5EF4-FFF2-40B4-BE49-F238E27FC236}">
                <a16:creationId xmlns:a16="http://schemas.microsoft.com/office/drawing/2014/main" id="{0E6BED57-BB32-4986-A2D5-14B5A5879242}"/>
              </a:ext>
            </a:extLst>
          </p:cNvPr>
          <p:cNvSpPr/>
          <p:nvPr/>
        </p:nvSpPr>
        <p:spPr>
          <a:xfrm rot="19822900">
            <a:off x="3848136" y="4984712"/>
            <a:ext cx="887259" cy="467498"/>
          </a:xfrm>
          <a:prstGeom prst="notchedRightArrow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F4214-7068-4BBD-B4FE-E8F70259D259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9391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7CAACC1-E412-4232-9662-BA115BFF130D}"/>
              </a:ext>
            </a:extLst>
          </p:cNvPr>
          <p:cNvGrpSpPr/>
          <p:nvPr/>
        </p:nvGrpSpPr>
        <p:grpSpPr>
          <a:xfrm>
            <a:off x="409223" y="2077771"/>
            <a:ext cx="3037169" cy="1287497"/>
            <a:chOff x="7890852" y="5318522"/>
            <a:chExt cx="1883398" cy="1029663"/>
          </a:xfrm>
          <a:solidFill>
            <a:schemeClr val="accent3">
              <a:lumMod val="75000"/>
            </a:schemeClr>
          </a:solidFill>
        </p:grpSpPr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1DD10D96-0543-45F4-B198-48A0CC9D84A2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04DB10-ECFB-4C24-865F-9D7D67B035C3}"/>
                </a:ext>
              </a:extLst>
            </p:cNvPr>
            <p:cNvSpPr txBox="1"/>
            <p:nvPr/>
          </p:nvSpPr>
          <p:spPr>
            <a:xfrm>
              <a:off x="8124202" y="5318522"/>
              <a:ext cx="1466534" cy="9599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Study Program</a:t>
              </a:r>
              <a:endParaRPr lang="en-GB" b="1" dirty="0"/>
            </a:p>
          </p:txBody>
        </p:sp>
      </p:grp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7766B0D7-B0FC-43C0-85EE-1D2512474C30}"/>
              </a:ext>
            </a:extLst>
          </p:cNvPr>
          <p:cNvSpPr/>
          <p:nvPr/>
        </p:nvSpPr>
        <p:spPr>
          <a:xfrm>
            <a:off x="3446392" y="2489255"/>
            <a:ext cx="897387" cy="498811"/>
          </a:xfrm>
          <a:prstGeom prst="notchedRightArrow">
            <a:avLst/>
          </a:prstGeom>
          <a:solidFill>
            <a:schemeClr val="accent3">
              <a:lumMod val="75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C92438-5451-4E11-9586-6741E05F2965}"/>
              </a:ext>
            </a:extLst>
          </p:cNvPr>
          <p:cNvSpPr txBox="1"/>
          <p:nvPr/>
        </p:nvSpPr>
        <p:spPr>
          <a:xfrm>
            <a:off x="4489330" y="1696144"/>
            <a:ext cx="754238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Set of courses, composed in groups: </a:t>
            </a:r>
          </a:p>
          <a:p>
            <a:pPr marL="898525" indent="-457200">
              <a:buFont typeface="Wingdings" panose="05000000000000000000" pitchFamily="2" charset="2"/>
              <a:buChar char="ü"/>
            </a:pPr>
            <a:r>
              <a:rPr lang="en-GB" sz="2400" b="1" i="1" dirty="0">
                <a:solidFill>
                  <a:srgbClr val="FFFF00"/>
                </a:solidFill>
              </a:rPr>
              <a:t>methodological preparation and general culture</a:t>
            </a:r>
          </a:p>
          <a:p>
            <a:pPr marL="898525" indent="-4572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rgbClr val="FFFF00"/>
                </a:solidFill>
              </a:rPr>
              <a:t>preparation for scientific discipline</a:t>
            </a:r>
          </a:p>
          <a:p>
            <a:pPr marL="898525" indent="-4572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rgbClr val="FFFF00"/>
                </a:solidFill>
              </a:rPr>
              <a:t>subdisciplines, profiles and elective subject groups</a:t>
            </a:r>
          </a:p>
          <a:p>
            <a:pPr marL="898525" indent="-4572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rgbClr val="FFFF00"/>
                </a:solidFill>
              </a:rPr>
              <a:t>foreign languages, computer knowledge, professional practice</a:t>
            </a:r>
          </a:p>
          <a:p>
            <a:pPr marL="898525" indent="-457200">
              <a:buFont typeface="Wingdings" panose="05000000000000000000" pitchFamily="2" charset="2"/>
              <a:buChar char="ü"/>
            </a:pPr>
            <a:r>
              <a:rPr lang="en-US" sz="2400" b="1" i="1" dirty="0">
                <a:solidFill>
                  <a:srgbClr val="FFFF00"/>
                </a:solidFill>
              </a:rPr>
              <a:t>closing obligations</a:t>
            </a:r>
          </a:p>
          <a:p>
            <a:endParaRPr lang="en-GB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Expressed in ECTS points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Presented in the DS with LO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23CD3D-13A8-4536-B304-6D3BC64AA2FE}"/>
              </a:ext>
            </a:extLst>
          </p:cNvPr>
          <p:cNvGrpSpPr/>
          <p:nvPr/>
        </p:nvGrpSpPr>
        <p:grpSpPr>
          <a:xfrm>
            <a:off x="933650" y="4334316"/>
            <a:ext cx="3359593" cy="1710184"/>
            <a:chOff x="7890852" y="5318522"/>
            <a:chExt cx="1883398" cy="1029663"/>
          </a:xfrm>
          <a:solidFill>
            <a:schemeClr val="accent1">
              <a:lumMod val="75000"/>
            </a:schemeClr>
          </a:solidFill>
        </p:grpSpPr>
        <p:sp>
          <p:nvSpPr>
            <p:cNvPr id="19" name="Rectangle: Top Corners Snipped 18">
              <a:extLst>
                <a:ext uri="{FF2B5EF4-FFF2-40B4-BE49-F238E27FC236}">
                  <a16:creationId xmlns:a16="http://schemas.microsoft.com/office/drawing/2014/main" id="{8F8EE54C-A41C-4A84-ACC3-EA917B4A8AB1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2933D5-9E67-4F4B-B8D2-5AE4AC3D96CE}"/>
                </a:ext>
              </a:extLst>
            </p:cNvPr>
            <p:cNvSpPr txBox="1"/>
            <p:nvPr/>
          </p:nvSpPr>
          <p:spPr>
            <a:xfrm>
              <a:off x="8171174" y="5416416"/>
              <a:ext cx="1322755" cy="8338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FF00"/>
                  </a:solidFill>
                </a:rPr>
                <a:t>Bachelor in any </a:t>
              </a:r>
            </a:p>
            <a:p>
              <a:pPr algn="ctr"/>
              <a:r>
                <a:rPr lang="en-GB" sz="2800" b="1" dirty="0">
                  <a:solidFill>
                    <a:srgbClr val="FFFF00"/>
                  </a:solidFill>
                </a:rPr>
                <a:t>area</a:t>
              </a:r>
            </a:p>
          </p:txBody>
        </p:sp>
      </p:grpSp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1F70459F-3306-4414-B73E-FCC37A2EC08A}"/>
              </a:ext>
            </a:extLst>
          </p:cNvPr>
          <p:cNvSpPr/>
          <p:nvPr/>
        </p:nvSpPr>
        <p:spPr>
          <a:xfrm rot="3217183">
            <a:off x="1699557" y="3546984"/>
            <a:ext cx="1109954" cy="60561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42245F-C822-4AC5-848F-B078A995D570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15537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7CAACC1-E412-4232-9662-BA115BFF130D}"/>
              </a:ext>
            </a:extLst>
          </p:cNvPr>
          <p:cNvGrpSpPr/>
          <p:nvPr/>
        </p:nvGrpSpPr>
        <p:grpSpPr>
          <a:xfrm>
            <a:off x="866636" y="2776341"/>
            <a:ext cx="3037169" cy="1287497"/>
            <a:chOff x="7890852" y="5318522"/>
            <a:chExt cx="1883398" cy="1029663"/>
          </a:xfrm>
          <a:solidFill>
            <a:schemeClr val="accent3">
              <a:lumMod val="75000"/>
            </a:schemeClr>
          </a:solidFill>
        </p:grpSpPr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1DD10D96-0543-45F4-B198-48A0CC9D84A2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04DB10-ECFB-4C24-865F-9D7D67B035C3}"/>
                </a:ext>
              </a:extLst>
            </p:cNvPr>
            <p:cNvSpPr txBox="1"/>
            <p:nvPr/>
          </p:nvSpPr>
          <p:spPr>
            <a:xfrm>
              <a:off x="8124202" y="5318522"/>
              <a:ext cx="1466534" cy="9107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Study</a:t>
              </a:r>
            </a:p>
            <a:p>
              <a:pPr algn="ctr"/>
              <a:r>
                <a:rPr lang="en-GB" sz="3200" b="1" dirty="0"/>
                <a:t>Course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C2D438-7D5E-4BBC-B683-A40E3CD85E47}"/>
              </a:ext>
            </a:extLst>
          </p:cNvPr>
          <p:cNvSpPr txBox="1"/>
          <p:nvPr/>
        </p:nvSpPr>
        <p:spPr>
          <a:xfrm>
            <a:off x="5782594" y="2782669"/>
            <a:ext cx="389408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KNOWLEDGE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4EEA17F-5786-4494-8B09-0477B21BAC47}"/>
              </a:ext>
            </a:extLst>
          </p:cNvPr>
          <p:cNvSpPr/>
          <p:nvPr/>
        </p:nvSpPr>
        <p:spPr>
          <a:xfrm rot="10800000">
            <a:off x="4233471" y="1702676"/>
            <a:ext cx="1056290" cy="3678282"/>
          </a:xfrm>
          <a:prstGeom prst="rightBrac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470AC-079C-4B37-B6EC-86C4F93E5402}"/>
              </a:ext>
            </a:extLst>
          </p:cNvPr>
          <p:cNvSpPr txBox="1"/>
          <p:nvPr/>
        </p:nvSpPr>
        <p:spPr>
          <a:xfrm>
            <a:off x="5817329" y="3710634"/>
            <a:ext cx="389408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SKILLS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0A90F7-B166-460D-BA26-CF87DFA822A8}"/>
              </a:ext>
            </a:extLst>
          </p:cNvPr>
          <p:cNvSpPr txBox="1"/>
          <p:nvPr/>
        </p:nvSpPr>
        <p:spPr>
          <a:xfrm>
            <a:off x="5817329" y="4638599"/>
            <a:ext cx="503438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COMPETENCE (A&amp;R)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B8818-7597-4127-8F13-74502E2AAC81}"/>
              </a:ext>
            </a:extLst>
          </p:cNvPr>
          <p:cNvSpPr txBox="1"/>
          <p:nvPr/>
        </p:nvSpPr>
        <p:spPr>
          <a:xfrm>
            <a:off x="5782594" y="1854704"/>
            <a:ext cx="389408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AQF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903587-2CBF-4333-A731-639B343036E4}"/>
              </a:ext>
            </a:extLst>
          </p:cNvPr>
          <p:cNvGrpSpPr/>
          <p:nvPr/>
        </p:nvGrpSpPr>
        <p:grpSpPr>
          <a:xfrm>
            <a:off x="610093" y="5193580"/>
            <a:ext cx="3473176" cy="1435820"/>
            <a:chOff x="7890852" y="5302702"/>
            <a:chExt cx="1883398" cy="1242532"/>
          </a:xfrm>
          <a:solidFill>
            <a:schemeClr val="accent1">
              <a:lumMod val="75000"/>
            </a:schemeClr>
          </a:solidFill>
        </p:grpSpPr>
        <p:sp>
          <p:nvSpPr>
            <p:cNvPr id="14" name="Rectangle: Top Corners Snipped 13">
              <a:extLst>
                <a:ext uri="{FF2B5EF4-FFF2-40B4-BE49-F238E27FC236}">
                  <a16:creationId xmlns:a16="http://schemas.microsoft.com/office/drawing/2014/main" id="{B1C2166B-BCCD-4803-B3FE-E0E3CFDDA9E5}"/>
                </a:ext>
              </a:extLst>
            </p:cNvPr>
            <p:cNvSpPr/>
            <p:nvPr/>
          </p:nvSpPr>
          <p:spPr>
            <a:xfrm>
              <a:off x="7890852" y="5318522"/>
              <a:ext cx="1883398" cy="1226712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9AB3C5-750C-433C-8B4E-4CA0F00EDB1F}"/>
                </a:ext>
              </a:extLst>
            </p:cNvPr>
            <p:cNvSpPr txBox="1"/>
            <p:nvPr/>
          </p:nvSpPr>
          <p:spPr>
            <a:xfrm>
              <a:off x="8171173" y="5302702"/>
              <a:ext cx="1345282" cy="11985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FFFF00"/>
                  </a:solidFill>
                </a:rPr>
                <a:t>Definition:</a:t>
              </a:r>
            </a:p>
            <a:p>
              <a:pPr algn="ctr"/>
              <a:r>
                <a:rPr lang="en-GB" sz="2800" b="1" dirty="0">
                  <a:solidFill>
                    <a:srgbClr val="FFFF00"/>
                  </a:solidFill>
                </a:rPr>
                <a:t>Database Design</a:t>
              </a:r>
            </a:p>
          </p:txBody>
        </p:sp>
      </p:grp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BB3E8CE5-9D39-4D26-9FE9-2D149A752D9B}"/>
              </a:ext>
            </a:extLst>
          </p:cNvPr>
          <p:cNvSpPr/>
          <p:nvPr/>
        </p:nvSpPr>
        <p:spPr>
          <a:xfrm rot="5400000">
            <a:off x="1830242" y="4335791"/>
            <a:ext cx="1109954" cy="605617"/>
          </a:xfrm>
          <a:prstGeom prst="notchedRightArrow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7C86A4-D484-44E5-B528-8A9E1AA2A675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73822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2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4451130" y="2413180"/>
            <a:ext cx="1056290" cy="2626158"/>
          </a:xfrm>
          <a:prstGeom prst="rightBrac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5507420" y="2577126"/>
            <a:ext cx="633773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200" b="1" i="1" dirty="0">
                <a:solidFill>
                  <a:srgbClr val="FFFF00"/>
                </a:solidFill>
              </a:rPr>
              <a:t>Bachelor degree – level 6 of AQF;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200" b="1" i="1" dirty="0">
                <a:solidFill>
                  <a:srgbClr val="FFFF00"/>
                </a:solidFill>
              </a:rPr>
              <a:t>6 ECTS points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200" b="1" i="1" dirty="0">
                <a:solidFill>
                  <a:srgbClr val="FFFF00"/>
                </a:solidFill>
              </a:rPr>
              <a:t>One semester</a:t>
            </a:r>
          </a:p>
          <a:p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85A93D-B488-4A75-8A67-23F8D6A1D2C3}"/>
              </a:ext>
            </a:extLst>
          </p:cNvPr>
          <p:cNvSpPr txBox="1"/>
          <p:nvPr/>
        </p:nvSpPr>
        <p:spPr>
          <a:xfrm>
            <a:off x="756742" y="3450307"/>
            <a:ext cx="316624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AQF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E59B47-63B3-4AC1-8045-4CF2C65861CE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18961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2D438-7D5E-4BBC-B683-A40E3CD85E47}"/>
              </a:ext>
            </a:extLst>
          </p:cNvPr>
          <p:cNvSpPr txBox="1"/>
          <p:nvPr/>
        </p:nvSpPr>
        <p:spPr>
          <a:xfrm>
            <a:off x="846025" y="3568604"/>
            <a:ext cx="331488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KNOWLEDGE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4282178" y="1886038"/>
            <a:ext cx="1056290" cy="4011465"/>
          </a:xfrm>
          <a:prstGeom prst="rightBrac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5338468" y="2229775"/>
            <a:ext cx="63377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1. </a:t>
            </a:r>
            <a:r>
              <a:rPr lang="sq-AL" sz="3200" b="1" dirty="0"/>
              <a:t>relational</a:t>
            </a:r>
            <a:r>
              <a:rPr lang="sq-AL" sz="3200" b="1" dirty="0">
                <a:solidFill>
                  <a:srgbClr val="FFFF00"/>
                </a:solidFill>
              </a:rPr>
              <a:t> and </a:t>
            </a:r>
            <a:r>
              <a:rPr lang="sq-AL" sz="3200" b="1" dirty="0"/>
              <a:t>object-oriented </a:t>
            </a:r>
            <a:r>
              <a:rPr lang="sq-AL" sz="3200" b="1" dirty="0">
                <a:solidFill>
                  <a:srgbClr val="FFFF00"/>
                </a:solidFill>
              </a:rPr>
              <a:t>database models;</a:t>
            </a:r>
            <a:endParaRPr lang="en-GB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2. </a:t>
            </a:r>
            <a:r>
              <a:rPr lang="sq-AL" sz="3200" b="1" dirty="0"/>
              <a:t>data processing </a:t>
            </a:r>
            <a:r>
              <a:rPr lang="sq-AL" sz="3200" b="1" dirty="0">
                <a:solidFill>
                  <a:srgbClr val="FFFF00"/>
                </a:solidFill>
              </a:rPr>
              <a:t>models;</a:t>
            </a:r>
            <a:endParaRPr lang="en-GB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3. models of </a:t>
            </a:r>
            <a:r>
              <a:rPr lang="sq-AL" sz="3200" b="1" dirty="0"/>
              <a:t>data control</a:t>
            </a:r>
            <a:r>
              <a:rPr lang="sq-AL" sz="3200" b="1" dirty="0">
                <a:solidFill>
                  <a:srgbClr val="FFFF00"/>
                </a:solidFill>
              </a:rPr>
              <a:t>.</a:t>
            </a:r>
            <a:endParaRPr lang="en-GB" sz="32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181020-31D5-415F-933F-F00DCE1034FD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3621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3639731" y="2043695"/>
            <a:ext cx="1056290" cy="4011465"/>
          </a:xfrm>
          <a:prstGeom prst="rightBrac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4696021" y="2043695"/>
            <a:ext cx="6807028" cy="388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1. conceive of a </a:t>
            </a:r>
            <a:r>
              <a:rPr lang="sq-AL" sz="3200" b="1" dirty="0">
                <a:solidFill>
                  <a:schemeClr val="tx1">
                    <a:lumMod val="95000"/>
                  </a:schemeClr>
                </a:solidFill>
              </a:rPr>
              <a:t>relational database</a:t>
            </a:r>
            <a:r>
              <a:rPr lang="sq-AL" sz="3200" b="1" dirty="0">
                <a:solidFill>
                  <a:srgbClr val="FFFF00"/>
                </a:solidFill>
              </a:rPr>
              <a:t>;</a:t>
            </a:r>
            <a:endParaRPr lang="en-GB" sz="3200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2. conceive the </a:t>
            </a:r>
            <a:r>
              <a:rPr lang="sq-AL" sz="3200" b="1" dirty="0">
                <a:solidFill>
                  <a:schemeClr val="tx1">
                    <a:lumMod val="95000"/>
                  </a:schemeClr>
                </a:solidFill>
              </a:rPr>
              <a:t>forms for 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filling</a:t>
            </a:r>
            <a:r>
              <a:rPr lang="sq-AL" sz="32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q-AL" sz="3200" b="1" dirty="0">
                <a:solidFill>
                  <a:srgbClr val="FFFF00"/>
                </a:solidFill>
              </a:rPr>
              <a:t>the database;</a:t>
            </a:r>
            <a:endParaRPr lang="en-GB" sz="3200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3. conceive </a:t>
            </a:r>
            <a:r>
              <a:rPr lang="sq-AL" sz="3200" b="1" dirty="0">
                <a:solidFill>
                  <a:schemeClr val="tx1">
                    <a:lumMod val="95000"/>
                  </a:schemeClr>
                </a:solidFill>
              </a:rPr>
              <a:t>standard 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queries</a:t>
            </a:r>
            <a:r>
              <a:rPr lang="sq-AL" sz="3200" b="1" dirty="0">
                <a:solidFill>
                  <a:srgbClr val="FFFF00"/>
                </a:solidFill>
              </a:rPr>
              <a:t>;</a:t>
            </a:r>
            <a:endParaRPr lang="en-GB" sz="3200" dirty="0">
              <a:solidFill>
                <a:srgbClr val="FFFF00"/>
              </a:solidFill>
            </a:endParaRPr>
          </a:p>
          <a:p>
            <a:pPr>
              <a:lnSpc>
                <a:spcPct val="13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4. conceive the </a:t>
            </a:r>
            <a:r>
              <a:rPr lang="en-GB" sz="3200" b="1" dirty="0">
                <a:solidFill>
                  <a:schemeClr val="tx1">
                    <a:lumMod val="95000"/>
                  </a:schemeClr>
                </a:solidFill>
              </a:rPr>
              <a:t>specific </a:t>
            </a:r>
            <a:r>
              <a:rPr lang="sq-AL" sz="3200" b="1" dirty="0">
                <a:solidFill>
                  <a:schemeClr val="tx1">
                    <a:lumMod val="95000"/>
                  </a:schemeClr>
                </a:solidFill>
              </a:rPr>
              <a:t>interface </a:t>
            </a:r>
            <a:r>
              <a:rPr lang="sq-AL" sz="3200" b="1" dirty="0">
                <a:solidFill>
                  <a:srgbClr val="FFFF00"/>
                </a:solidFill>
              </a:rPr>
              <a:t>with the database.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094B6-6D79-43BF-B3CA-12E4BBB5F097}"/>
              </a:ext>
            </a:extLst>
          </p:cNvPr>
          <p:cNvSpPr txBox="1"/>
          <p:nvPr/>
        </p:nvSpPr>
        <p:spPr>
          <a:xfrm>
            <a:off x="808507" y="3726259"/>
            <a:ext cx="256715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SKILLS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EC1E9-45B6-4C19-8915-F18D544B082F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31201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4491069" y="2169819"/>
            <a:ext cx="1056290" cy="3080098"/>
          </a:xfrm>
          <a:prstGeom prst="rightBrac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5547359" y="2582213"/>
            <a:ext cx="48873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sq-AL" sz="3200" b="1" dirty="0">
                <a:solidFill>
                  <a:srgbClr val="FFFF00"/>
                </a:solidFill>
              </a:rPr>
              <a:t>implement an </a:t>
            </a:r>
            <a:r>
              <a:rPr lang="sq-AL" sz="3200" b="1" dirty="0"/>
              <a:t>application in a database management system, alone </a:t>
            </a:r>
            <a:r>
              <a:rPr lang="sq-AL" sz="3200" b="1" dirty="0">
                <a:solidFill>
                  <a:srgbClr val="FFFF00"/>
                </a:solidFill>
              </a:rPr>
              <a:t>or in</a:t>
            </a:r>
            <a:r>
              <a:rPr lang="sq-AL" sz="3200" b="1" dirty="0"/>
              <a:t> a team.</a:t>
            </a:r>
            <a:endParaRPr lang="en-GB" sz="3200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7B32C-087C-407A-996D-A29751DDC1C8}"/>
              </a:ext>
            </a:extLst>
          </p:cNvPr>
          <p:cNvSpPr txBox="1"/>
          <p:nvPr/>
        </p:nvSpPr>
        <p:spPr>
          <a:xfrm>
            <a:off x="1262625" y="3228543"/>
            <a:ext cx="2978299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COMPETENCE (A&amp;R)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1E077-8113-4243-8592-ABBEE922EB8C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25764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7CAACC1-E412-4232-9662-BA115BFF130D}"/>
              </a:ext>
            </a:extLst>
          </p:cNvPr>
          <p:cNvGrpSpPr/>
          <p:nvPr/>
        </p:nvGrpSpPr>
        <p:grpSpPr>
          <a:xfrm>
            <a:off x="1106945" y="3100561"/>
            <a:ext cx="3037169" cy="1287497"/>
            <a:chOff x="7890852" y="5318522"/>
            <a:chExt cx="1883398" cy="1029663"/>
          </a:xfrm>
          <a:solidFill>
            <a:schemeClr val="accent3">
              <a:lumMod val="75000"/>
            </a:schemeClr>
          </a:solidFill>
        </p:grpSpPr>
        <p:sp>
          <p:nvSpPr>
            <p:cNvPr id="28" name="Rectangle: Top Corners Snipped 27">
              <a:extLst>
                <a:ext uri="{FF2B5EF4-FFF2-40B4-BE49-F238E27FC236}">
                  <a16:creationId xmlns:a16="http://schemas.microsoft.com/office/drawing/2014/main" id="{1DD10D96-0543-45F4-B198-48A0CC9D84A2}"/>
                </a:ext>
              </a:extLst>
            </p:cNvPr>
            <p:cNvSpPr/>
            <p:nvPr/>
          </p:nvSpPr>
          <p:spPr>
            <a:xfrm>
              <a:off x="7890852" y="5318522"/>
              <a:ext cx="1883398" cy="1029663"/>
            </a:xfrm>
            <a:prstGeom prst="snip2Same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604DB10-ECFB-4C24-865F-9D7D67B035C3}"/>
                </a:ext>
              </a:extLst>
            </p:cNvPr>
            <p:cNvSpPr txBox="1"/>
            <p:nvPr/>
          </p:nvSpPr>
          <p:spPr>
            <a:xfrm>
              <a:off x="8124202" y="5318522"/>
              <a:ext cx="1466534" cy="9107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/>
                <a:t>Diploma</a:t>
              </a:r>
            </a:p>
            <a:p>
              <a:pPr algn="ctr"/>
              <a:r>
                <a:rPr lang="en-GB" sz="3200" b="1" dirty="0"/>
                <a:t>Supplement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C2D438-7D5E-4BBC-B683-A40E3CD85E47}"/>
              </a:ext>
            </a:extLst>
          </p:cNvPr>
          <p:cNvSpPr txBox="1"/>
          <p:nvPr/>
        </p:nvSpPr>
        <p:spPr>
          <a:xfrm>
            <a:off x="5463300" y="3188269"/>
            <a:ext cx="3894082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KNOWLEDGE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4EEA17F-5786-4494-8B09-0477B21BAC47}"/>
              </a:ext>
            </a:extLst>
          </p:cNvPr>
          <p:cNvSpPr/>
          <p:nvPr/>
        </p:nvSpPr>
        <p:spPr>
          <a:xfrm rot="10800000">
            <a:off x="4292929" y="1960617"/>
            <a:ext cx="1056290" cy="3911104"/>
          </a:xfrm>
          <a:prstGeom prst="rightBrac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E470AC-079C-4B37-B6EC-86C4F93E5402}"/>
              </a:ext>
            </a:extLst>
          </p:cNvPr>
          <p:cNvSpPr txBox="1"/>
          <p:nvPr/>
        </p:nvSpPr>
        <p:spPr>
          <a:xfrm>
            <a:off x="5498035" y="4116234"/>
            <a:ext cx="3894082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SKILLS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0A90F7-B166-460D-BA26-CF87DFA822A8}"/>
              </a:ext>
            </a:extLst>
          </p:cNvPr>
          <p:cNvSpPr txBox="1"/>
          <p:nvPr/>
        </p:nvSpPr>
        <p:spPr>
          <a:xfrm>
            <a:off x="5498035" y="5044199"/>
            <a:ext cx="5034381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COMPETENCE (A&amp;R)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BB8818-7597-4127-8F13-74502E2AAC81}"/>
              </a:ext>
            </a:extLst>
          </p:cNvPr>
          <p:cNvSpPr txBox="1"/>
          <p:nvPr/>
        </p:nvSpPr>
        <p:spPr>
          <a:xfrm>
            <a:off x="5463300" y="2260304"/>
            <a:ext cx="389408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AQF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EAF76-83C7-43C0-B08D-5477CB5CF993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206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2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3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4273826" y="264987"/>
            <a:ext cx="330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Phases the AQF went through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31E61C-61AB-4779-9459-6F10ED3E6516}"/>
              </a:ext>
            </a:extLst>
          </p:cNvPr>
          <p:cNvCxnSpPr>
            <a:cxnSpLocks/>
            <a:stCxn id="16" idx="0"/>
            <a:endCxn id="33" idx="0"/>
          </p:cNvCxnSpPr>
          <p:nvPr/>
        </p:nvCxnSpPr>
        <p:spPr>
          <a:xfrm flipH="1">
            <a:off x="1525692" y="1145200"/>
            <a:ext cx="7689" cy="51429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74F07853-9AB6-40C0-9B02-AD451D9CCE85}"/>
              </a:ext>
            </a:extLst>
          </p:cNvPr>
          <p:cNvSpPr/>
          <p:nvPr/>
        </p:nvSpPr>
        <p:spPr>
          <a:xfrm>
            <a:off x="1746405" y="1096159"/>
            <a:ext cx="1021770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The </a:t>
            </a:r>
            <a:r>
              <a:rPr lang="en-GB" sz="1400" b="1" dirty="0">
                <a:latin typeface="Century Gothic" panose="020B0502020202020204" pitchFamily="34" charset="0"/>
              </a:rPr>
              <a:t>AQF process started </a:t>
            </a:r>
            <a:r>
              <a:rPr lang="en-GB" sz="1400" dirty="0">
                <a:latin typeface="Century Gothic" panose="020B0502020202020204" pitchFamily="34" charset="0"/>
              </a:rPr>
              <a:t>with the support of </a:t>
            </a:r>
            <a:r>
              <a:rPr lang="en-GB" sz="1400" b="1" dirty="0">
                <a:latin typeface="Century Gothic" panose="020B0502020202020204" pitchFamily="34" charset="0"/>
              </a:rPr>
              <a:t>EU CARDS AFP 3  </a:t>
            </a:r>
            <a:r>
              <a:rPr lang="en-GB" sz="1400" dirty="0">
                <a:latin typeface="Century Gothic" panose="020B0502020202020204" pitchFamily="34" charset="0"/>
              </a:rPr>
              <a:t>in the area of the Bologna Process in HE and VET and first AQF task Force is established by both Ministers of Education and Labour.;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AQF Task Force in cooperation with EU CARDS AFP 3 project proposed the </a:t>
            </a:r>
            <a:r>
              <a:rPr lang="en-GB" sz="1400" b="1" dirty="0">
                <a:latin typeface="Century Gothic" panose="020B0502020202020204" pitchFamily="34" charset="0"/>
              </a:rPr>
              <a:t>first AQF Law </a:t>
            </a:r>
            <a:r>
              <a:rPr lang="en-GB" sz="1400" dirty="0">
                <a:latin typeface="Century Gothic" panose="020B0502020202020204" pitchFamily="34" charset="0"/>
              </a:rPr>
              <a:t>approved by the Parliament in 2010, describing the main features of the AQF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 NESS 2014-2020 Action plan foresaw a </a:t>
            </a:r>
            <a:r>
              <a:rPr lang="en-GB" sz="1400" b="1" dirty="0">
                <a:latin typeface="Century Gothic" panose="020B0502020202020204" pitchFamily="34" charset="0"/>
              </a:rPr>
              <a:t>review and implementation </a:t>
            </a:r>
            <a:r>
              <a:rPr lang="en-GB" sz="1400" dirty="0">
                <a:latin typeface="Century Gothic" panose="020B0502020202020204" pitchFamily="34" charset="0"/>
              </a:rPr>
              <a:t>of the AQF law, in order to further develop and implement AQF.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The </a:t>
            </a:r>
            <a:r>
              <a:rPr lang="en-GB" sz="1400" b="1" dirty="0">
                <a:latin typeface="Century Gothic" panose="020B0502020202020204" pitchFamily="34" charset="0"/>
              </a:rPr>
              <a:t>new joint ministerial Task Force </a:t>
            </a:r>
            <a:r>
              <a:rPr lang="en-GB" sz="1400" dirty="0">
                <a:latin typeface="Century Gothic" panose="020B0502020202020204" pitchFamily="34" charset="0"/>
              </a:rPr>
              <a:t>with representatives of  social partners, VET providers and HEI was established with the mandate to further develop and implement an operational AQF and support referencing process.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dirty="0">
                <a:latin typeface="Century Gothic" panose="020B0502020202020204" pitchFamily="34" charset="0"/>
              </a:rPr>
              <a:t>AQF task force proposed the </a:t>
            </a:r>
            <a:r>
              <a:rPr lang="en-GB" sz="1400" b="1" dirty="0">
                <a:latin typeface="Century Gothic" panose="020B0502020202020204" pitchFamily="34" charset="0"/>
              </a:rPr>
              <a:t>amendment of the AQF law</a:t>
            </a:r>
            <a:r>
              <a:rPr lang="en-GB" sz="1400" dirty="0">
                <a:latin typeface="Century Gothic" panose="020B0502020202020204" pitchFamily="34" charset="0"/>
              </a:rPr>
              <a:t> of 2010, which has been approved in 2018 by Albanian Parliament;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The AQF Task Force created the </a:t>
            </a:r>
            <a:r>
              <a:rPr lang="en-GB" sz="1400" b="1" dirty="0">
                <a:latin typeface="Century Gothic" panose="020B0502020202020204" pitchFamily="34" charset="0"/>
              </a:rPr>
              <a:t>Technical Group of Experts </a:t>
            </a:r>
            <a:r>
              <a:rPr lang="en-GB" sz="1400" dirty="0">
                <a:latin typeface="Century Gothic" panose="020B0502020202020204" pitchFamily="34" charset="0"/>
              </a:rPr>
              <a:t>in view of detailing the </a:t>
            </a:r>
            <a:r>
              <a:rPr lang="en-GB" sz="1400" b="1" dirty="0">
                <a:latin typeface="Century Gothic" panose="020B0502020202020204" pitchFamily="34" charset="0"/>
              </a:rPr>
              <a:t>AQF level descriptors</a:t>
            </a:r>
            <a:r>
              <a:rPr lang="en-GB" sz="1400" dirty="0">
                <a:latin typeface="Century Gothic" panose="020B0502020202020204" pitchFamily="34" charset="0"/>
              </a:rPr>
              <a:t>, </a:t>
            </a:r>
            <a:r>
              <a:rPr lang="en-GB" sz="1400" b="1" dirty="0">
                <a:latin typeface="Century Gothic" panose="020B0502020202020204" pitchFamily="34" charset="0"/>
              </a:rPr>
              <a:t>establishing the sectorial committees and defining criteria and procedures for inclusion of LLL qualifications in AQF</a:t>
            </a:r>
            <a:endParaRPr lang="en-GB" sz="1400" dirty="0">
              <a:latin typeface="Century Gothic" panose="020B0502020202020204" pitchFamily="34" charset="0"/>
            </a:endParaRP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NESS</a:t>
            </a:r>
            <a:r>
              <a:rPr lang="en-GB" sz="1400" dirty="0">
                <a:latin typeface="Century Gothic" panose="020B0502020202020204" pitchFamily="34" charset="0"/>
              </a:rPr>
              <a:t> is </a:t>
            </a:r>
            <a:r>
              <a:rPr lang="en-GB" sz="1400" b="1" dirty="0">
                <a:latin typeface="Century Gothic" panose="020B0502020202020204" pitchFamily="34" charset="0"/>
              </a:rPr>
              <a:t>extended</a:t>
            </a:r>
            <a:r>
              <a:rPr lang="en-GB" sz="1400" dirty="0">
                <a:latin typeface="Century Gothic" panose="020B0502020202020204" pitchFamily="34" charset="0"/>
              </a:rPr>
              <a:t> till 2022, makes several references to the AQF </a:t>
            </a:r>
            <a:r>
              <a:rPr lang="en-GB" sz="1400" b="1" dirty="0">
                <a:latin typeface="Century Gothic" panose="020B0502020202020204" pitchFamily="34" charset="0"/>
              </a:rPr>
              <a:t>priority development aspects </a:t>
            </a:r>
            <a:r>
              <a:rPr lang="en-GB" sz="1400" dirty="0">
                <a:latin typeface="Century Gothic" panose="020B0502020202020204" pitchFamily="34" charset="0"/>
              </a:rPr>
              <a:t>like the endorsement of national catalogue for vocational qualifications, establishing first sectorial committees… etc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By legal acts </a:t>
            </a:r>
            <a:r>
              <a:rPr lang="en-GB" sz="1400" dirty="0">
                <a:latin typeface="Century Gothic" panose="020B0502020202020204" pitchFamily="34" charset="0"/>
              </a:rPr>
              <a:t>on AQF level descriptors establishing the sectorial committees and defining criteria and procedures for inclusion of LLL qualifications in AQF, adopted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National catalogue</a:t>
            </a:r>
            <a:r>
              <a:rPr lang="en-GB" sz="1400" dirty="0">
                <a:latin typeface="Century Gothic" panose="020B0502020202020204" pitchFamily="34" charset="0"/>
              </a:rPr>
              <a:t> for vocational qualifications in VET adopted and joint ministerial order to establish the </a:t>
            </a:r>
            <a:r>
              <a:rPr lang="en-GB" sz="1400" b="1" dirty="0">
                <a:latin typeface="Century Gothic" panose="020B0502020202020204" pitchFamily="34" charset="0"/>
              </a:rPr>
              <a:t>sectorial committee in ICT</a:t>
            </a:r>
            <a:r>
              <a:rPr lang="en-GB" sz="1400" dirty="0">
                <a:latin typeface="Century Gothic" panose="020B0502020202020204" pitchFamily="34" charset="0"/>
              </a:rPr>
              <a:t> adopted.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Referencing</a:t>
            </a:r>
            <a:r>
              <a:rPr lang="en-GB" sz="1400" dirty="0">
                <a:latin typeface="Century Gothic" panose="020B0502020202020204" pitchFamily="34" charset="0"/>
              </a:rPr>
              <a:t> with EQF and QF EHEA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8CF2AD1-E279-47E8-82FF-E65B887986A7}"/>
              </a:ext>
            </a:extLst>
          </p:cNvPr>
          <p:cNvSpPr/>
          <p:nvPr/>
        </p:nvSpPr>
        <p:spPr>
          <a:xfrm>
            <a:off x="1430051" y="1145200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76F6A4-C42A-4354-B5EF-941714AF96E9}"/>
              </a:ext>
            </a:extLst>
          </p:cNvPr>
          <p:cNvSpPr txBox="1"/>
          <p:nvPr/>
        </p:nvSpPr>
        <p:spPr>
          <a:xfrm>
            <a:off x="734502" y="1106098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2006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1DA9476E-63D6-4D54-B456-40AA4A041B38}"/>
              </a:ext>
            </a:extLst>
          </p:cNvPr>
          <p:cNvSpPr/>
          <p:nvPr/>
        </p:nvSpPr>
        <p:spPr>
          <a:xfrm>
            <a:off x="1430046" y="1709867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59212-D822-487E-B8E0-8C1DA498735B}"/>
              </a:ext>
            </a:extLst>
          </p:cNvPr>
          <p:cNvSpPr txBox="1"/>
          <p:nvPr/>
        </p:nvSpPr>
        <p:spPr>
          <a:xfrm>
            <a:off x="713266" y="1690298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2010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32837-8DED-4BFD-B8DB-FDF162BBE915}"/>
              </a:ext>
            </a:extLst>
          </p:cNvPr>
          <p:cNvSpPr txBox="1"/>
          <p:nvPr/>
        </p:nvSpPr>
        <p:spPr>
          <a:xfrm>
            <a:off x="713266" y="2307501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2014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F311E801-3FB7-4837-B45E-E63C83FA4A7C}"/>
              </a:ext>
            </a:extLst>
          </p:cNvPr>
          <p:cNvSpPr/>
          <p:nvPr/>
        </p:nvSpPr>
        <p:spPr>
          <a:xfrm>
            <a:off x="1430050" y="2329861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33F2A328-EF68-485E-BF29-CDF141BC8902}"/>
              </a:ext>
            </a:extLst>
          </p:cNvPr>
          <p:cNvSpPr/>
          <p:nvPr/>
        </p:nvSpPr>
        <p:spPr>
          <a:xfrm>
            <a:off x="1430049" y="2949855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1AD8E0FB-B7BF-4EEA-BAB2-0F82F26AD348}"/>
              </a:ext>
            </a:extLst>
          </p:cNvPr>
          <p:cNvSpPr/>
          <p:nvPr/>
        </p:nvSpPr>
        <p:spPr>
          <a:xfrm>
            <a:off x="1414665" y="3678944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477267D0-C84E-4783-9DD6-09F7012171E4}"/>
              </a:ext>
            </a:extLst>
          </p:cNvPr>
          <p:cNvSpPr/>
          <p:nvPr/>
        </p:nvSpPr>
        <p:spPr>
          <a:xfrm>
            <a:off x="1430047" y="4189843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B02709E1-D14D-4D9B-8483-0019799E98E2}"/>
              </a:ext>
            </a:extLst>
          </p:cNvPr>
          <p:cNvSpPr/>
          <p:nvPr/>
        </p:nvSpPr>
        <p:spPr>
          <a:xfrm>
            <a:off x="1430046" y="4809837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A87FEA41-33F4-4BE9-9409-8183DBB014B2}"/>
              </a:ext>
            </a:extLst>
          </p:cNvPr>
          <p:cNvSpPr/>
          <p:nvPr/>
        </p:nvSpPr>
        <p:spPr>
          <a:xfrm>
            <a:off x="1430045" y="5887850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3BF1E9-69D1-497B-83EA-1D563BC13A0E}"/>
              </a:ext>
            </a:extLst>
          </p:cNvPr>
          <p:cNvSpPr txBox="1"/>
          <p:nvPr/>
        </p:nvSpPr>
        <p:spPr>
          <a:xfrm>
            <a:off x="705061" y="5809647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2021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569D40-5C9B-421A-B2F2-A8801CA5EDC8}"/>
              </a:ext>
            </a:extLst>
          </p:cNvPr>
          <p:cNvSpPr txBox="1"/>
          <p:nvPr/>
        </p:nvSpPr>
        <p:spPr>
          <a:xfrm>
            <a:off x="713266" y="2924704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2015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FACB24-77D0-41F5-B268-D46F72C8D030}"/>
              </a:ext>
            </a:extLst>
          </p:cNvPr>
          <p:cNvSpPr txBox="1"/>
          <p:nvPr/>
        </p:nvSpPr>
        <p:spPr>
          <a:xfrm>
            <a:off x="713266" y="4776313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2019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279D5A-D057-402D-9C80-8C12426B90FC}"/>
              </a:ext>
            </a:extLst>
          </p:cNvPr>
          <p:cNvSpPr txBox="1"/>
          <p:nvPr/>
        </p:nvSpPr>
        <p:spPr>
          <a:xfrm>
            <a:off x="705205" y="3600702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2017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5BA8FF-49F6-49FD-8565-B09773FD8241}"/>
              </a:ext>
            </a:extLst>
          </p:cNvPr>
          <p:cNvSpPr txBox="1"/>
          <p:nvPr/>
        </p:nvSpPr>
        <p:spPr>
          <a:xfrm>
            <a:off x="713266" y="4159110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2018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33" name="Diamond 41">
            <a:extLst>
              <a:ext uri="{FF2B5EF4-FFF2-40B4-BE49-F238E27FC236}">
                <a16:creationId xmlns:a16="http://schemas.microsoft.com/office/drawing/2014/main" id="{6FB3C0CA-0140-4610-BC3D-C42B71D89535}"/>
              </a:ext>
            </a:extLst>
          </p:cNvPr>
          <p:cNvSpPr/>
          <p:nvPr/>
        </p:nvSpPr>
        <p:spPr>
          <a:xfrm>
            <a:off x="1422362" y="6288163"/>
            <a:ext cx="206659" cy="229574"/>
          </a:xfrm>
          <a:prstGeom prst="diamon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44">
            <a:extLst>
              <a:ext uri="{FF2B5EF4-FFF2-40B4-BE49-F238E27FC236}">
                <a16:creationId xmlns:a16="http://schemas.microsoft.com/office/drawing/2014/main" id="{8ECCB520-6487-4C25-B10A-12AA0A6A39E0}"/>
              </a:ext>
            </a:extLst>
          </p:cNvPr>
          <p:cNvSpPr txBox="1"/>
          <p:nvPr/>
        </p:nvSpPr>
        <p:spPr>
          <a:xfrm>
            <a:off x="705062" y="6196971"/>
            <a:ext cx="695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2021</a:t>
            </a:r>
            <a:endParaRPr lang="sq-AL" sz="1400" b="1" dirty="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09D662-7DAC-45E8-AB8E-6635D5F73BCA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812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4797972" y="2413180"/>
            <a:ext cx="1056290" cy="2626158"/>
          </a:xfrm>
          <a:prstGeom prst="rightBrac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5854262" y="2577126"/>
            <a:ext cx="57176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200" b="1" i="1" dirty="0">
                <a:solidFill>
                  <a:srgbClr val="FFFF00"/>
                </a:solidFill>
              </a:rPr>
              <a:t>Level 6 according to AQF;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200" b="1" i="1" dirty="0">
                <a:solidFill>
                  <a:srgbClr val="FFFF00"/>
                </a:solidFill>
              </a:rPr>
              <a:t>180 ECTS points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3200" b="1" i="1" dirty="0">
                <a:solidFill>
                  <a:srgbClr val="FFFF00"/>
                </a:solidFill>
              </a:rPr>
              <a:t>Three years </a:t>
            </a:r>
          </a:p>
          <a:p>
            <a:endParaRPr lang="en-GB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85A93D-B488-4A75-8A67-23F8D6A1D2C3}"/>
              </a:ext>
            </a:extLst>
          </p:cNvPr>
          <p:cNvSpPr txBox="1"/>
          <p:nvPr/>
        </p:nvSpPr>
        <p:spPr>
          <a:xfrm>
            <a:off x="1103584" y="3450307"/>
            <a:ext cx="3166241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AQF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FE081-A66A-4689-A842-62812F2F00FE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42633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C2D438-7D5E-4BBC-B683-A40E3CD85E47}"/>
              </a:ext>
            </a:extLst>
          </p:cNvPr>
          <p:cNvSpPr txBox="1"/>
          <p:nvPr/>
        </p:nvSpPr>
        <p:spPr>
          <a:xfrm>
            <a:off x="467652" y="3726259"/>
            <a:ext cx="331488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KNOWLEDGE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3903805" y="2043693"/>
            <a:ext cx="1056290" cy="4011465"/>
          </a:xfrm>
          <a:prstGeom prst="rightBrac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4960095" y="2141211"/>
            <a:ext cx="63377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i="1" dirty="0">
                <a:solidFill>
                  <a:srgbClr val="FFFF00"/>
                </a:solidFill>
              </a:rPr>
              <a:t>The study program of the first cycle in the field of computer engineering offers </a:t>
            </a:r>
            <a:r>
              <a:rPr lang="en-GB" sz="2800" b="1" i="1" dirty="0">
                <a:solidFill>
                  <a:schemeClr val="tx1">
                    <a:lumMod val="95000"/>
                  </a:schemeClr>
                </a:solidFill>
              </a:rPr>
              <a:t>basic engineering knowledge</a:t>
            </a:r>
            <a:r>
              <a:rPr lang="en-GB" sz="2800" b="1" i="1" dirty="0">
                <a:solidFill>
                  <a:srgbClr val="FFFF00"/>
                </a:solidFill>
              </a:rPr>
              <a:t> not only of general sciences, but also of </a:t>
            </a:r>
            <a:r>
              <a:rPr lang="en-GB" sz="2800" b="1" i="1" dirty="0">
                <a:solidFill>
                  <a:schemeClr val="tx1">
                    <a:lumMod val="95000"/>
                  </a:schemeClr>
                </a:solidFill>
              </a:rPr>
              <a:t>basic sciences of computer engineering</a:t>
            </a:r>
            <a:r>
              <a:rPr lang="en-GB" sz="2800" b="1" i="1" dirty="0">
                <a:solidFill>
                  <a:srgbClr val="FFFF00"/>
                </a:solidFill>
              </a:rPr>
              <a:t>, hardware and software as well as </a:t>
            </a:r>
            <a:r>
              <a:rPr lang="en-GB" sz="2800" b="1" i="1" dirty="0">
                <a:solidFill>
                  <a:schemeClr val="tx1">
                    <a:lumMod val="95000"/>
                  </a:schemeClr>
                </a:solidFill>
              </a:rPr>
              <a:t>languages and techniques. of programming</a:t>
            </a:r>
            <a:r>
              <a:rPr lang="en-GB" sz="2800" b="1" i="1" dirty="0">
                <a:solidFill>
                  <a:srgbClr val="FFFF00"/>
                </a:solidFill>
              </a:rPr>
              <a:t>. </a:t>
            </a:r>
            <a:endParaRPr lang="en-GB" sz="28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0F497-2719-40A9-A5F5-437EF73E24EC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26550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3639731" y="2043695"/>
            <a:ext cx="1056290" cy="4011465"/>
          </a:xfrm>
          <a:prstGeom prst="rightBrac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4717565" y="1926520"/>
            <a:ext cx="63377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>
                <a:solidFill>
                  <a:srgbClr val="FFFF00"/>
                </a:solidFill>
              </a:rPr>
              <a:t>On the other hand, this program gives the graduate the opportunity to knead with </a:t>
            </a:r>
            <a:r>
              <a:rPr lang="en-GB" sz="3200" b="1" i="1" dirty="0">
                <a:solidFill>
                  <a:schemeClr val="tx1">
                    <a:lumMod val="95000"/>
                  </a:schemeClr>
                </a:solidFill>
              </a:rPr>
              <a:t>critical thinking </a:t>
            </a:r>
            <a:r>
              <a:rPr lang="en-GB" sz="3200" b="1" i="1" dirty="0">
                <a:solidFill>
                  <a:srgbClr val="FFFF00"/>
                </a:solidFill>
              </a:rPr>
              <a:t>so that it looks not only at </a:t>
            </a:r>
            <a:r>
              <a:rPr lang="en-GB" sz="3200" b="1" i="1" dirty="0">
                <a:solidFill>
                  <a:schemeClr val="tx1">
                    <a:lumMod val="95000"/>
                  </a:schemeClr>
                </a:solidFill>
              </a:rPr>
              <a:t>the design aspects of the software or computer system</a:t>
            </a:r>
            <a:r>
              <a:rPr lang="en-GB" sz="3200" b="1" i="1" dirty="0">
                <a:solidFill>
                  <a:srgbClr val="FFFF00"/>
                </a:solidFill>
              </a:rPr>
              <a:t>, but also those of their </a:t>
            </a:r>
            <a:r>
              <a:rPr lang="en-GB" sz="3200" b="1" i="1" dirty="0">
                <a:solidFill>
                  <a:schemeClr val="tx1">
                    <a:lumMod val="95000"/>
                  </a:schemeClr>
                </a:solidFill>
              </a:rPr>
              <a:t>optimal dimensioning and management</a:t>
            </a:r>
            <a:r>
              <a:rPr lang="en-GB" sz="3200" b="1" i="1" dirty="0">
                <a:solidFill>
                  <a:srgbClr val="FFFF00"/>
                </a:solidFill>
              </a:rPr>
              <a:t>. </a:t>
            </a:r>
            <a:endParaRPr lang="en-GB" sz="3200" b="1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094B6-6D79-43BF-B3CA-12E4BBB5F097}"/>
              </a:ext>
            </a:extLst>
          </p:cNvPr>
          <p:cNvSpPr txBox="1"/>
          <p:nvPr/>
        </p:nvSpPr>
        <p:spPr>
          <a:xfrm>
            <a:off x="808507" y="3726259"/>
            <a:ext cx="2567151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SKILLS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324650-39A5-44E4-A357-87A9027E6267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209363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ight Brace 11">
            <a:extLst>
              <a:ext uri="{FF2B5EF4-FFF2-40B4-BE49-F238E27FC236}">
                <a16:creationId xmlns:a16="http://schemas.microsoft.com/office/drawing/2014/main" id="{8E512EDC-DF60-4DA6-99BE-215103B50E0A}"/>
              </a:ext>
            </a:extLst>
          </p:cNvPr>
          <p:cNvSpPr/>
          <p:nvPr/>
        </p:nvSpPr>
        <p:spPr>
          <a:xfrm rot="10800000">
            <a:off x="3661275" y="1949091"/>
            <a:ext cx="1056290" cy="4297470"/>
          </a:xfrm>
          <a:prstGeom prst="rightBrac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3C29B2-A931-4DF2-AED5-47E3F8522E7B}"/>
              </a:ext>
            </a:extLst>
          </p:cNvPr>
          <p:cNvSpPr txBox="1"/>
          <p:nvPr/>
        </p:nvSpPr>
        <p:spPr>
          <a:xfrm>
            <a:off x="4717565" y="1926520"/>
            <a:ext cx="633773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b="1" i="1" dirty="0"/>
              <a:t>On the other hand, this study program gives the graduate the opportunity of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FFFF00"/>
                </a:solidFill>
              </a:rPr>
              <a:t>using data processing system architecture,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FFFF00"/>
                </a:solidFill>
              </a:rPr>
              <a:t>using operating systems,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FFFF00"/>
                </a:solidFill>
              </a:rPr>
              <a:t>designing and implementing databases,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FFFF00"/>
                </a:solidFill>
              </a:rPr>
              <a:t>developing distributed network protocols, architectures and network services, software engineering, Web technologies, graphic and multimedia applications,</a:t>
            </a:r>
            <a:endParaRPr lang="en-GB" sz="2400" b="1" dirty="0">
              <a:solidFill>
                <a:srgbClr val="FFFF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FFFF00"/>
                </a:solidFill>
              </a:rPr>
              <a:t>organizing the security and protection of network traffic systems</a:t>
            </a:r>
            <a:r>
              <a:rPr lang="en-GB" sz="2400" i="1" dirty="0">
                <a:solidFill>
                  <a:srgbClr val="FFFF00"/>
                </a:solidFill>
              </a:rPr>
              <a:t>.</a:t>
            </a:r>
            <a:endParaRPr lang="en-GB" sz="2400" dirty="0">
              <a:solidFill>
                <a:srgbClr val="FFFF00"/>
              </a:solidFill>
            </a:endParaRP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F094B6-6D79-43BF-B3CA-12E4BBB5F097}"/>
              </a:ext>
            </a:extLst>
          </p:cNvPr>
          <p:cNvSpPr txBox="1"/>
          <p:nvPr/>
        </p:nvSpPr>
        <p:spPr>
          <a:xfrm>
            <a:off x="308113" y="3497662"/>
            <a:ext cx="3107301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COMPTENCIES</a:t>
            </a:r>
          </a:p>
          <a:p>
            <a:pPr algn="ctr"/>
            <a:r>
              <a:rPr lang="en-GB" sz="3600" b="1" dirty="0"/>
              <a:t>A&amp;R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96895-5BC7-4E48-9E7E-971B3D2D2DBF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29926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65A7408-F976-48EE-BC87-13E60DC0CC49}"/>
              </a:ext>
            </a:extLst>
          </p:cNvPr>
          <p:cNvSpPr txBox="1"/>
          <p:nvPr/>
        </p:nvSpPr>
        <p:spPr>
          <a:xfrm>
            <a:off x="7484957" y="3469866"/>
            <a:ext cx="400930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Go out </a:t>
            </a:r>
            <a:r>
              <a:rPr lang="en-GB" sz="3200" b="1" dirty="0" err="1"/>
              <a:t>ofany</a:t>
            </a:r>
            <a:r>
              <a:rPr lang="en-GB" sz="3200" b="1" dirty="0"/>
              <a:t> HEI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FE6BF6-CB35-4A6C-8022-AB8B0BE5AFB5}"/>
              </a:ext>
            </a:extLst>
          </p:cNvPr>
          <p:cNvSpPr txBox="1"/>
          <p:nvPr/>
        </p:nvSpPr>
        <p:spPr>
          <a:xfrm>
            <a:off x="441631" y="3494241"/>
            <a:ext cx="4009303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Come to any HEI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B56F62-8C37-48FF-B09A-ACFD8BF31ECF}"/>
              </a:ext>
            </a:extLst>
          </p:cNvPr>
          <p:cNvSpPr txBox="1"/>
          <p:nvPr/>
        </p:nvSpPr>
        <p:spPr>
          <a:xfrm>
            <a:off x="3460530" y="1974631"/>
            <a:ext cx="5330585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Referencing : 2 processes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77C5FE-1DD7-4F5F-8995-385F469E0E52}"/>
              </a:ext>
            </a:extLst>
          </p:cNvPr>
          <p:cNvCxnSpPr/>
          <p:nvPr/>
        </p:nvCxnSpPr>
        <p:spPr>
          <a:xfrm flipH="1">
            <a:off x="2702391" y="2671163"/>
            <a:ext cx="1154265" cy="823078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2DF991-E188-475C-B9A5-45FA0E90EDEA}"/>
              </a:ext>
            </a:extLst>
          </p:cNvPr>
          <p:cNvCxnSpPr>
            <a:cxnSpLocks/>
          </p:cNvCxnSpPr>
          <p:nvPr/>
        </p:nvCxnSpPr>
        <p:spPr>
          <a:xfrm>
            <a:off x="8157473" y="2671163"/>
            <a:ext cx="1267284" cy="696954"/>
          </a:xfrm>
          <a:prstGeom prst="straightConnector1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3B5C4F3-DA2D-442A-B1A3-34F450F4EBB6}"/>
              </a:ext>
            </a:extLst>
          </p:cNvPr>
          <p:cNvSpPr/>
          <p:nvPr/>
        </p:nvSpPr>
        <p:spPr>
          <a:xfrm rot="5400000">
            <a:off x="5428378" y="3116692"/>
            <a:ext cx="1068313" cy="3458989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FEA7D-E0AA-4ED4-AAFD-95200202B040}"/>
              </a:ext>
            </a:extLst>
          </p:cNvPr>
          <p:cNvSpPr txBox="1"/>
          <p:nvPr/>
        </p:nvSpPr>
        <p:spPr>
          <a:xfrm>
            <a:off x="4095461" y="5397310"/>
            <a:ext cx="406201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“Kingdom of quality”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35226-71A6-4F74-BC03-C34C7F5AD465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245004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33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B56F62-8C37-48FF-B09A-ACFD8BF31ECF}"/>
              </a:ext>
            </a:extLst>
          </p:cNvPr>
          <p:cNvSpPr txBox="1"/>
          <p:nvPr/>
        </p:nvSpPr>
        <p:spPr>
          <a:xfrm>
            <a:off x="3622523" y="1257908"/>
            <a:ext cx="5330585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“Kingdom of quality”</a:t>
            </a:r>
          </a:p>
          <a:p>
            <a:pPr algn="ctr"/>
            <a:r>
              <a:rPr lang="en-GB" sz="3600" b="1" dirty="0"/>
              <a:t>is guaranteed by our </a:t>
            </a:r>
          </a:p>
          <a:p>
            <a:pPr algn="ctr"/>
            <a:r>
              <a:rPr lang="en-GB" sz="3600" b="1" dirty="0"/>
              <a:t>3 mousquetaires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77C5FE-1DD7-4F5F-8995-385F469E0E52}"/>
              </a:ext>
            </a:extLst>
          </p:cNvPr>
          <p:cNvCxnSpPr/>
          <p:nvPr/>
        </p:nvCxnSpPr>
        <p:spPr>
          <a:xfrm flipH="1">
            <a:off x="2494306" y="2958752"/>
            <a:ext cx="1154265" cy="823078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92DF991-E188-475C-B9A5-45FA0E90EDEA}"/>
              </a:ext>
            </a:extLst>
          </p:cNvPr>
          <p:cNvCxnSpPr>
            <a:cxnSpLocks/>
          </p:cNvCxnSpPr>
          <p:nvPr/>
        </p:nvCxnSpPr>
        <p:spPr>
          <a:xfrm>
            <a:off x="8731471" y="3045354"/>
            <a:ext cx="1263867" cy="800413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F65E2D-83B7-4373-86B1-EB544FE37DD9}"/>
              </a:ext>
            </a:extLst>
          </p:cNvPr>
          <p:cNvCxnSpPr>
            <a:cxnSpLocks/>
          </p:cNvCxnSpPr>
          <p:nvPr/>
        </p:nvCxnSpPr>
        <p:spPr>
          <a:xfrm>
            <a:off x="6106510" y="3045354"/>
            <a:ext cx="0" cy="864195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21666C3-B5F6-4D80-AEB1-FBDCC2280BDC}"/>
              </a:ext>
            </a:extLst>
          </p:cNvPr>
          <p:cNvGrpSpPr/>
          <p:nvPr/>
        </p:nvGrpSpPr>
        <p:grpSpPr>
          <a:xfrm>
            <a:off x="4299230" y="3845767"/>
            <a:ext cx="3614559" cy="2062103"/>
            <a:chOff x="4299715" y="3781831"/>
            <a:chExt cx="3614559" cy="20621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851702-63C8-4945-BB24-B9F7CB36543D}"/>
                </a:ext>
              </a:extLst>
            </p:cNvPr>
            <p:cNvSpPr txBox="1"/>
            <p:nvPr/>
          </p:nvSpPr>
          <p:spPr>
            <a:xfrm>
              <a:off x="4299715" y="3781831"/>
              <a:ext cx="3614559" cy="206210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b="1" dirty="0" err="1"/>
                <a:t>Porthos</a:t>
              </a:r>
              <a:endParaRPr lang="en-GB" sz="3200" b="1" dirty="0"/>
            </a:p>
            <a:p>
              <a:pPr algn="r"/>
              <a:endParaRPr lang="en-GB" sz="3200" b="1" dirty="0"/>
            </a:p>
            <a:p>
              <a:pPr algn="r"/>
              <a:r>
                <a:rPr lang="en-GB" sz="3200" b="1" dirty="0"/>
                <a:t>personifying</a:t>
              </a:r>
            </a:p>
            <a:p>
              <a:pPr algn="r"/>
              <a:r>
                <a:rPr lang="en-GB" sz="3200" b="1" dirty="0">
                  <a:solidFill>
                    <a:srgbClr val="FFFF00"/>
                  </a:solidFill>
                </a:rPr>
                <a:t>Skills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CC40EC-1478-4861-9432-61357BF38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6250" y="3845613"/>
              <a:ext cx="981075" cy="191452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353F2EA-D437-4778-A770-6CE5168E4746}"/>
              </a:ext>
            </a:extLst>
          </p:cNvPr>
          <p:cNvGrpSpPr/>
          <p:nvPr/>
        </p:nvGrpSpPr>
        <p:grpSpPr>
          <a:xfrm>
            <a:off x="465542" y="3828415"/>
            <a:ext cx="3462240" cy="2062103"/>
            <a:chOff x="465542" y="3828415"/>
            <a:chExt cx="3462240" cy="206210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FE6BF6-CB35-4A6C-8022-AB8B0BE5AFB5}"/>
                </a:ext>
              </a:extLst>
            </p:cNvPr>
            <p:cNvSpPr txBox="1"/>
            <p:nvPr/>
          </p:nvSpPr>
          <p:spPr>
            <a:xfrm>
              <a:off x="465542" y="3828415"/>
              <a:ext cx="3462240" cy="206210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b="1" dirty="0"/>
                <a:t>ARAMIS</a:t>
              </a:r>
            </a:p>
            <a:p>
              <a:pPr algn="r"/>
              <a:endParaRPr lang="en-GB" sz="3200" b="1" dirty="0"/>
            </a:p>
            <a:p>
              <a:pPr algn="r"/>
              <a:r>
                <a:rPr lang="en-GB" sz="3200" b="1" dirty="0"/>
                <a:t>personifying</a:t>
              </a:r>
            </a:p>
            <a:p>
              <a:pPr algn="r"/>
              <a:r>
                <a:rPr lang="en-GB" sz="3200" b="1" dirty="0">
                  <a:solidFill>
                    <a:srgbClr val="FFFF00"/>
                  </a:solidFill>
                </a:rPr>
                <a:t>knowledge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E6B5F4-96AF-4B97-8936-553A4E36F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8797" y="3909549"/>
              <a:ext cx="990600" cy="18669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614259-07D8-463C-B837-559116E8A3DC}"/>
              </a:ext>
            </a:extLst>
          </p:cNvPr>
          <p:cNvGrpSpPr/>
          <p:nvPr/>
        </p:nvGrpSpPr>
        <p:grpSpPr>
          <a:xfrm>
            <a:off x="8175665" y="3864669"/>
            <a:ext cx="3833703" cy="2159160"/>
            <a:chOff x="8175665" y="3864669"/>
            <a:chExt cx="3833703" cy="21591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5A7408-F976-48EE-BC87-13E60DC0CC49}"/>
                </a:ext>
              </a:extLst>
            </p:cNvPr>
            <p:cNvSpPr txBox="1"/>
            <p:nvPr/>
          </p:nvSpPr>
          <p:spPr>
            <a:xfrm>
              <a:off x="8175665" y="3864669"/>
              <a:ext cx="3833703" cy="215916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b="1" dirty="0"/>
                <a:t>Athos</a:t>
              </a:r>
            </a:p>
            <a:p>
              <a:pPr algn="r"/>
              <a:r>
                <a:rPr lang="en-GB" sz="3200" b="1" dirty="0"/>
                <a:t>personifying</a:t>
              </a:r>
            </a:p>
            <a:p>
              <a:pPr algn="r"/>
              <a:r>
                <a:rPr lang="en-GB" sz="3200" b="1" dirty="0">
                  <a:solidFill>
                    <a:srgbClr val="FFFF00"/>
                  </a:solidFill>
                </a:rPr>
                <a:t>Autonomy &amp; Responsibility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3228A6E-FC75-45E6-9DE7-6A9D1E043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84318" y="3922918"/>
              <a:ext cx="1137065" cy="195342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CD53522-7363-4071-AE56-C4A40C237673}"/>
              </a:ext>
            </a:extLst>
          </p:cNvPr>
          <p:cNvSpPr txBox="1"/>
          <p:nvPr/>
        </p:nvSpPr>
        <p:spPr>
          <a:xfrm>
            <a:off x="4112171" y="284859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19803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EB56F62-8C37-48FF-B09A-ACFD8BF31ECF}"/>
              </a:ext>
            </a:extLst>
          </p:cNvPr>
          <p:cNvSpPr txBox="1"/>
          <p:nvPr/>
        </p:nvSpPr>
        <p:spPr>
          <a:xfrm>
            <a:off x="2852363" y="1845025"/>
            <a:ext cx="6626105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From our “Kingdom of quality”</a:t>
            </a:r>
          </a:p>
          <a:p>
            <a:pPr algn="ctr"/>
            <a:r>
              <a:rPr lang="en-GB" sz="3600" b="1" dirty="0"/>
              <a:t>to the whole World of Work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F65E2D-83B7-4373-86B1-EB544FE37DD9}"/>
              </a:ext>
            </a:extLst>
          </p:cNvPr>
          <p:cNvCxnSpPr>
            <a:cxnSpLocks/>
          </p:cNvCxnSpPr>
          <p:nvPr/>
        </p:nvCxnSpPr>
        <p:spPr>
          <a:xfrm>
            <a:off x="6106510" y="3045354"/>
            <a:ext cx="0" cy="864195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DE83609-BB55-474B-B68B-D79ECBDF34D1}"/>
              </a:ext>
            </a:extLst>
          </p:cNvPr>
          <p:cNvGrpSpPr/>
          <p:nvPr/>
        </p:nvGrpSpPr>
        <p:grpSpPr>
          <a:xfrm>
            <a:off x="2974764" y="3909549"/>
            <a:ext cx="6626104" cy="2062103"/>
            <a:chOff x="2974764" y="3909549"/>
            <a:chExt cx="6626104" cy="206210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851702-63C8-4945-BB24-B9F7CB36543D}"/>
                </a:ext>
              </a:extLst>
            </p:cNvPr>
            <p:cNvSpPr txBox="1"/>
            <p:nvPr/>
          </p:nvSpPr>
          <p:spPr>
            <a:xfrm>
              <a:off x="2974764" y="3909549"/>
              <a:ext cx="6626104" cy="206210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3200" b="1" dirty="0" err="1"/>
                <a:t>D’Artagnan</a:t>
              </a:r>
              <a:endParaRPr lang="en-GB" sz="3200" b="1" dirty="0"/>
            </a:p>
            <a:p>
              <a:pPr algn="r"/>
              <a:r>
                <a:rPr lang="en-GB" sz="3200" b="1" dirty="0"/>
                <a:t>personifying</a:t>
              </a:r>
            </a:p>
            <a:p>
              <a:pPr algn="r"/>
              <a:r>
                <a:rPr lang="en-GB" sz="3200" b="1" dirty="0">
                  <a:solidFill>
                    <a:srgbClr val="FFFF00"/>
                  </a:solidFill>
                </a:rPr>
                <a:t>our graduated fellows</a:t>
              </a:r>
            </a:p>
            <a:p>
              <a:pPr algn="r"/>
              <a:r>
                <a:rPr lang="en-GB" sz="3200" b="1" dirty="0">
                  <a:solidFill>
                    <a:srgbClr val="FFFF00"/>
                  </a:solidFill>
                </a:rPr>
                <a:t>making them reverence to…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0F24EA-33AF-4AF6-896E-7A371E452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2744" y="3972490"/>
              <a:ext cx="1684226" cy="192033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B37F4DA-6C6F-43A2-BB0C-8A62FE1FF709}"/>
              </a:ext>
            </a:extLst>
          </p:cNvPr>
          <p:cNvSpPr txBox="1"/>
          <p:nvPr/>
        </p:nvSpPr>
        <p:spPr>
          <a:xfrm>
            <a:off x="4083269" y="755994"/>
            <a:ext cx="3988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q-AL" sz="3200" b="1" dirty="0"/>
              <a:t>A</a:t>
            </a:r>
            <a:r>
              <a:rPr lang="en-GB" sz="3200" b="1" dirty="0"/>
              <a:t>l</a:t>
            </a:r>
            <a:r>
              <a:rPr lang="sq-AL" sz="3200" b="1" dirty="0"/>
              <a:t>banian HEI</a:t>
            </a:r>
          </a:p>
        </p:txBody>
      </p:sp>
    </p:spTree>
    <p:extLst>
      <p:ext uri="{BB962C8B-B14F-4D97-AF65-F5344CB8AC3E}">
        <p14:creationId xmlns:p14="http://schemas.microsoft.com/office/powerpoint/2010/main" val="187116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2F75D6-B410-4BA9-9EDC-8133ED7A1F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83" y="110752"/>
            <a:ext cx="2286000" cy="70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BA9A31-8E3C-44ED-949B-ED5BA3CED86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637" y="110752"/>
            <a:ext cx="1783080" cy="7086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402D8D-502A-4CE6-A1BA-F2EADFE80C1C}"/>
              </a:ext>
            </a:extLst>
          </p:cNvPr>
          <p:cNvSpPr txBox="1"/>
          <p:nvPr/>
        </p:nvSpPr>
        <p:spPr>
          <a:xfrm>
            <a:off x="3365938" y="964428"/>
            <a:ext cx="5460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From </a:t>
            </a:r>
          </a:p>
          <a:p>
            <a:pPr algn="ctr"/>
            <a:r>
              <a:rPr lang="en-GB" sz="3600" b="1" dirty="0"/>
              <a:t>Tirana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26D842-98C0-489A-85D2-58A30F1CC14A}"/>
              </a:ext>
            </a:extLst>
          </p:cNvPr>
          <p:cNvSpPr txBox="1"/>
          <p:nvPr/>
        </p:nvSpPr>
        <p:spPr>
          <a:xfrm>
            <a:off x="3812629" y="3081084"/>
            <a:ext cx="5460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/>
              <a:t>THANK YOU ! </a:t>
            </a:r>
          </a:p>
        </p:txBody>
      </p:sp>
    </p:spTree>
    <p:extLst>
      <p:ext uri="{BB962C8B-B14F-4D97-AF65-F5344CB8AC3E}">
        <p14:creationId xmlns:p14="http://schemas.microsoft.com/office/powerpoint/2010/main" val="2145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86627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4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94A99-7F51-4426-90FE-683CA0649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60" y="676460"/>
            <a:ext cx="5960149" cy="34107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5B223E-D4A5-4B2D-87D8-3B878A1B5137}"/>
              </a:ext>
            </a:extLst>
          </p:cNvPr>
          <p:cNvSpPr txBox="1"/>
          <p:nvPr/>
        </p:nvSpPr>
        <p:spPr>
          <a:xfrm>
            <a:off x="6096000" y="193313"/>
            <a:ext cx="6097656" cy="6280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051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200" b="1" cap="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1	</a:t>
            </a:r>
            <a:r>
              <a:rPr lang="en-GB" sz="1200" b="1" cap="all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irst level Pre-university (general):  compulsory education 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56360" indent="-108585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GB" sz="1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2 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Second VET level: Professional Certificate issued at the conclusion of the two-year program for semi-skilled workers;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3	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200" b="1" cap="all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hird VET level: 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-Professional certificate issued at the end of a one-year program for skilled workers;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-Professional certificate issued at the end of a three-years program for skilled workers;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-Professional Certificate issued upon completion of an apprenticeship programme;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4	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200" b="1" cap="all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ourth VET level: 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-State Professional Matura Diploma issued upon completion of the vocational high school programme;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-Professional Certificate issued at the conclusion of the four-year study program for middle technicians / managers;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-Professional certificate issued at the conclusion of the one-year program for middle technicians /managers;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-Professional Certificate issued at the conclusion of the two-year program for middle technicians’ / managers;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-Professional Certificate issued at the end of an apprenticeship programme.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Fourth Pre-university general level: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 indent="762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-State Matura Diploma issued upon completion of the high school programme;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3A24C2-7962-4FA6-83DA-88C2D4852012}"/>
              </a:ext>
            </a:extLst>
          </p:cNvPr>
          <p:cNvSpPr txBox="1"/>
          <p:nvPr/>
        </p:nvSpPr>
        <p:spPr>
          <a:xfrm>
            <a:off x="3683876" y="94126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AQF Organigramme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05A30-30EC-4C53-8709-EC4BAB63B3CB}"/>
              </a:ext>
            </a:extLst>
          </p:cNvPr>
          <p:cNvSpPr txBox="1"/>
          <p:nvPr/>
        </p:nvSpPr>
        <p:spPr>
          <a:xfrm>
            <a:off x="264460" y="4300183"/>
            <a:ext cx="7116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</a:rPr>
              <a:t>At the time being:</a:t>
            </a:r>
          </a:p>
          <a:p>
            <a:endParaRPr lang="en-GB" sz="1600" b="1" dirty="0">
              <a:solidFill>
                <a:srgbClr val="FFFF00"/>
              </a:solidFill>
            </a:endParaRPr>
          </a:p>
          <a:p>
            <a:r>
              <a:rPr lang="en-GB" sz="1600" b="1" dirty="0">
                <a:solidFill>
                  <a:srgbClr val="FFFF00"/>
                </a:solidFill>
              </a:rPr>
              <a:t>GENERAL PRE-UNIVERSITY EDUCATION , HIGHER EDUCATION AND LLL</a:t>
            </a:r>
          </a:p>
          <a:p>
            <a:r>
              <a:rPr lang="en-GB" sz="1600" b="1" dirty="0">
                <a:solidFill>
                  <a:srgbClr val="FFFF00"/>
                </a:solidFill>
              </a:rPr>
              <a:t>under the responsibility of the Ministry of Education  end Sports (MES)</a:t>
            </a:r>
          </a:p>
          <a:p>
            <a:endParaRPr lang="en-GB" sz="1600" b="1" dirty="0">
              <a:solidFill>
                <a:srgbClr val="FFFF00"/>
              </a:solidFill>
            </a:endParaRPr>
          </a:p>
          <a:p>
            <a:r>
              <a:rPr lang="en-GB" sz="1600" b="1" dirty="0">
                <a:solidFill>
                  <a:srgbClr val="FFFF00"/>
                </a:solidFill>
              </a:rPr>
              <a:t>VOCATIONAL EDUCATION AND TRAINING and LLL </a:t>
            </a:r>
          </a:p>
          <a:p>
            <a:r>
              <a:rPr lang="en-GB" sz="1600" b="1" dirty="0">
                <a:solidFill>
                  <a:srgbClr val="FFFF00"/>
                </a:solidFill>
              </a:rPr>
              <a:t>under the responsibility of Ministry of Finance and Economy (MFE)</a:t>
            </a:r>
          </a:p>
          <a:p>
            <a:endParaRPr lang="en-GB" sz="1600" b="1" dirty="0">
              <a:solidFill>
                <a:srgbClr val="FFFF00"/>
              </a:solidFill>
            </a:endParaRPr>
          </a:p>
          <a:p>
            <a:r>
              <a:rPr lang="en-GB" sz="1600" b="1" dirty="0">
                <a:solidFill>
                  <a:srgbClr val="FFFF00"/>
                </a:solidFill>
              </a:rPr>
              <a:t>MES and MFE   → AQF Task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6773AA-900B-469A-92D2-3805EF455C80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2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5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94A99-7F51-4426-90FE-683CA0649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9" y="669799"/>
            <a:ext cx="5960149" cy="3410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93C81A-2F30-4651-9B3D-E7A305D5F12F}"/>
              </a:ext>
            </a:extLst>
          </p:cNvPr>
          <p:cNvSpPr txBox="1"/>
          <p:nvPr/>
        </p:nvSpPr>
        <p:spPr>
          <a:xfrm>
            <a:off x="7388914" y="145402"/>
            <a:ext cx="4824247" cy="6358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indent="-1085850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5 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Fifth level post-secondary in VET: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certificate non-university study program after secondary education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		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Short Cycle in HE: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Certificate (1year - 60 ECTS)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Diploma (2 years – 120 ECTS)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6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First HE level: </a:t>
            </a: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Bachelor Diploma (at least 3 			years – at least 180 ECTS)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7</a:t>
            </a:r>
            <a:r>
              <a:rPr lang="en-GB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Second HE level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Master - (1 year - 60 ECTS)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Master (2 years -120 ECTS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4874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Sciences or Master of Arts (2 years – 120 ECTS)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Integrated Master (5-6 years – 300-360ECTS)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 8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Third HE level	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Master (1 year - 60 ECTS)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Executive Master (2 years - 120 ECTS)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9160" indent="449580"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years (Long-term specializations (at least 2 		years – at least 120 ECTS)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(Doctoral Degree – (3 years up to 5 years)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LEVELS 2-5, 7-8</a:t>
            </a:r>
            <a:r>
              <a:rPr lang="en-GB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Lifelong learning qualifications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B2868-138E-4B7B-8304-DA9164539096}"/>
              </a:ext>
            </a:extLst>
          </p:cNvPr>
          <p:cNvSpPr txBox="1"/>
          <p:nvPr/>
        </p:nvSpPr>
        <p:spPr>
          <a:xfrm>
            <a:off x="4263887" y="61556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AQF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75A45F-6631-4478-A427-C65713ADACD2}"/>
              </a:ext>
            </a:extLst>
          </p:cNvPr>
          <p:cNvSpPr txBox="1"/>
          <p:nvPr/>
        </p:nvSpPr>
        <p:spPr>
          <a:xfrm>
            <a:off x="198574" y="4127275"/>
            <a:ext cx="7557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AQF legal framework :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law no. </a:t>
            </a:r>
            <a:r>
              <a:rPr lang="en-GB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23/2018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after the first law of </a:t>
            </a:r>
            <a:r>
              <a:rPr lang="en-GB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2010</a:t>
            </a:r>
            <a:r>
              <a:rPr lang="en-GB" sz="1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DCM no. </a:t>
            </a:r>
            <a:r>
              <a:rPr lang="en-GB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426, of 26.6.2019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“Organization, functioning and criteria selection for the members of sectoral committees and their reward”;</a:t>
            </a:r>
          </a:p>
          <a:p>
            <a:pPr marL="285750" indent="-285750">
              <a:buFontTx/>
              <a:buChar char="-"/>
            </a:pPr>
            <a:r>
              <a:rPr lang="en-GB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DCM </a:t>
            </a:r>
            <a:r>
              <a:rPr lang="en-GB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 427, of 26.6.2019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“The approval of criteria and inclusion procedures for long-life learning qualifications, according to the Albanian qualifications framework levels for education and professional training”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DCM </a:t>
            </a:r>
            <a:r>
              <a:rPr lang="en-GB" sz="1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no. 428, of 26.6.2019 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“The approval of table detailed descriptions of the Albanian qualifications framework levels”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44B669-C657-4259-A2D7-68A73DA903DF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7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6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A0B4FF-A0F4-42F4-9D49-A422C7D8C988}"/>
              </a:ext>
            </a:extLst>
          </p:cNvPr>
          <p:cNvSpPr txBox="1"/>
          <p:nvPr/>
        </p:nvSpPr>
        <p:spPr>
          <a:xfrm>
            <a:off x="3056776" y="855364"/>
            <a:ext cx="496512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Governance structure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F70EE3-7720-402C-8614-70D21969AB73}"/>
              </a:ext>
            </a:extLst>
          </p:cNvPr>
          <p:cNvSpPr/>
          <p:nvPr/>
        </p:nvSpPr>
        <p:spPr>
          <a:xfrm>
            <a:off x="7575846" y="5197098"/>
            <a:ext cx="3877973" cy="898901"/>
          </a:xfrm>
          <a:custGeom>
            <a:avLst/>
            <a:gdLst>
              <a:gd name="connsiteX0" fmla="*/ 0 w 3877973"/>
              <a:gd name="connsiteY0" fmla="*/ 0 h 898901"/>
              <a:gd name="connsiteX1" fmla="*/ 3877973 w 3877973"/>
              <a:gd name="connsiteY1" fmla="*/ 0 h 898901"/>
              <a:gd name="connsiteX2" fmla="*/ 3877973 w 3877973"/>
              <a:gd name="connsiteY2" fmla="*/ 898901 h 898901"/>
              <a:gd name="connsiteX3" fmla="*/ 0 w 3877973"/>
              <a:gd name="connsiteY3" fmla="*/ 898901 h 898901"/>
              <a:gd name="connsiteX4" fmla="*/ 0 w 3877973"/>
              <a:gd name="connsiteY4" fmla="*/ 0 h 89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73" h="898901" fill="none" extrusionOk="0">
                <a:moveTo>
                  <a:pt x="0" y="0"/>
                </a:moveTo>
                <a:cubicBezTo>
                  <a:pt x="1597316" y="5621"/>
                  <a:pt x="2407788" y="45034"/>
                  <a:pt x="3877973" y="0"/>
                </a:cubicBezTo>
                <a:cubicBezTo>
                  <a:pt x="3900118" y="92050"/>
                  <a:pt x="3881772" y="670669"/>
                  <a:pt x="3877973" y="898901"/>
                </a:cubicBezTo>
                <a:cubicBezTo>
                  <a:pt x="2726243" y="856142"/>
                  <a:pt x="976016" y="997004"/>
                  <a:pt x="0" y="898901"/>
                </a:cubicBezTo>
                <a:cubicBezTo>
                  <a:pt x="-28432" y="621364"/>
                  <a:pt x="-63903" y="323569"/>
                  <a:pt x="0" y="0"/>
                </a:cubicBezTo>
                <a:close/>
              </a:path>
              <a:path w="3877973" h="898901" stroke="0" extrusionOk="0">
                <a:moveTo>
                  <a:pt x="0" y="0"/>
                </a:moveTo>
                <a:cubicBezTo>
                  <a:pt x="849859" y="-166809"/>
                  <a:pt x="3226958" y="153043"/>
                  <a:pt x="3877973" y="0"/>
                </a:cubicBezTo>
                <a:cubicBezTo>
                  <a:pt x="3908111" y="202080"/>
                  <a:pt x="3932700" y="532303"/>
                  <a:pt x="3877973" y="898901"/>
                </a:cubicBezTo>
                <a:cubicBezTo>
                  <a:pt x="3003769" y="929789"/>
                  <a:pt x="1189625" y="950289"/>
                  <a:pt x="0" y="898901"/>
                </a:cubicBezTo>
                <a:cubicBezTo>
                  <a:pt x="-24313" y="578023"/>
                  <a:pt x="-13875" y="437625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85609327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National Agency of Vocational Education and Training and Qualifications (NAVETQ)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National Agency for Employment and Skills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79A1EC-780B-4E03-8A2D-AD2EF45394CA}"/>
              </a:ext>
            </a:extLst>
          </p:cNvPr>
          <p:cNvSpPr/>
          <p:nvPr/>
        </p:nvSpPr>
        <p:spPr>
          <a:xfrm>
            <a:off x="7543799" y="4150294"/>
            <a:ext cx="3877973" cy="718900"/>
          </a:xfrm>
          <a:custGeom>
            <a:avLst/>
            <a:gdLst>
              <a:gd name="connsiteX0" fmla="*/ 0 w 3877973"/>
              <a:gd name="connsiteY0" fmla="*/ 0 h 718900"/>
              <a:gd name="connsiteX1" fmla="*/ 3877973 w 3877973"/>
              <a:gd name="connsiteY1" fmla="*/ 0 h 718900"/>
              <a:gd name="connsiteX2" fmla="*/ 3877973 w 3877973"/>
              <a:gd name="connsiteY2" fmla="*/ 718900 h 718900"/>
              <a:gd name="connsiteX3" fmla="*/ 0 w 3877973"/>
              <a:gd name="connsiteY3" fmla="*/ 718900 h 718900"/>
              <a:gd name="connsiteX4" fmla="*/ 0 w 3877973"/>
              <a:gd name="connsiteY4" fmla="*/ 0 h 7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73" h="718900" fill="none" extrusionOk="0">
                <a:moveTo>
                  <a:pt x="0" y="0"/>
                </a:moveTo>
                <a:cubicBezTo>
                  <a:pt x="1281937" y="-93531"/>
                  <a:pt x="3034737" y="76979"/>
                  <a:pt x="3877973" y="0"/>
                </a:cubicBezTo>
                <a:cubicBezTo>
                  <a:pt x="3851432" y="126449"/>
                  <a:pt x="3853197" y="503166"/>
                  <a:pt x="3877973" y="718900"/>
                </a:cubicBezTo>
                <a:cubicBezTo>
                  <a:pt x="2629452" y="772057"/>
                  <a:pt x="591757" y="799707"/>
                  <a:pt x="0" y="718900"/>
                </a:cubicBezTo>
                <a:cubicBezTo>
                  <a:pt x="20273" y="539459"/>
                  <a:pt x="-36623" y="272553"/>
                  <a:pt x="0" y="0"/>
                </a:cubicBezTo>
                <a:close/>
              </a:path>
              <a:path w="3877973" h="718900" stroke="0" extrusionOk="0">
                <a:moveTo>
                  <a:pt x="0" y="0"/>
                </a:moveTo>
                <a:cubicBezTo>
                  <a:pt x="1731057" y="44744"/>
                  <a:pt x="3089484" y="130537"/>
                  <a:pt x="3877973" y="0"/>
                </a:cubicBezTo>
                <a:cubicBezTo>
                  <a:pt x="3864013" y="355339"/>
                  <a:pt x="3921588" y="512020"/>
                  <a:pt x="3877973" y="718900"/>
                </a:cubicBezTo>
                <a:cubicBezTo>
                  <a:pt x="2654582" y="740545"/>
                  <a:pt x="550022" y="745680"/>
                  <a:pt x="0" y="718900"/>
                </a:cubicBezTo>
                <a:cubicBezTo>
                  <a:pt x="-30099" y="645900"/>
                  <a:pt x="-37476" y="274726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22938384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q-AL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Centre of Education Services (CES)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40A474-8E28-4046-809E-FF29E561F08A}"/>
              </a:ext>
            </a:extLst>
          </p:cNvPr>
          <p:cNvSpPr/>
          <p:nvPr/>
        </p:nvSpPr>
        <p:spPr>
          <a:xfrm>
            <a:off x="7543800" y="2920495"/>
            <a:ext cx="3877973" cy="1005462"/>
          </a:xfrm>
          <a:custGeom>
            <a:avLst/>
            <a:gdLst>
              <a:gd name="connsiteX0" fmla="*/ 0 w 3877973"/>
              <a:gd name="connsiteY0" fmla="*/ 0 h 1005462"/>
              <a:gd name="connsiteX1" fmla="*/ 3877973 w 3877973"/>
              <a:gd name="connsiteY1" fmla="*/ 0 h 1005462"/>
              <a:gd name="connsiteX2" fmla="*/ 3877973 w 3877973"/>
              <a:gd name="connsiteY2" fmla="*/ 1005462 h 1005462"/>
              <a:gd name="connsiteX3" fmla="*/ 0 w 3877973"/>
              <a:gd name="connsiteY3" fmla="*/ 1005462 h 1005462"/>
              <a:gd name="connsiteX4" fmla="*/ 0 w 3877973"/>
              <a:gd name="connsiteY4" fmla="*/ 0 h 100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73" h="1005462" fill="none" extrusionOk="0">
                <a:moveTo>
                  <a:pt x="0" y="0"/>
                </a:moveTo>
                <a:cubicBezTo>
                  <a:pt x="1521759" y="130175"/>
                  <a:pt x="2613386" y="-63982"/>
                  <a:pt x="3877973" y="0"/>
                </a:cubicBezTo>
                <a:cubicBezTo>
                  <a:pt x="3965083" y="178317"/>
                  <a:pt x="3924555" y="885802"/>
                  <a:pt x="3877973" y="1005462"/>
                </a:cubicBezTo>
                <a:cubicBezTo>
                  <a:pt x="3185809" y="1158468"/>
                  <a:pt x="1458795" y="1036018"/>
                  <a:pt x="0" y="1005462"/>
                </a:cubicBezTo>
                <a:cubicBezTo>
                  <a:pt x="-42851" y="733285"/>
                  <a:pt x="25427" y="205591"/>
                  <a:pt x="0" y="0"/>
                </a:cubicBezTo>
                <a:close/>
              </a:path>
              <a:path w="3877973" h="1005462" stroke="0" extrusionOk="0">
                <a:moveTo>
                  <a:pt x="0" y="0"/>
                </a:moveTo>
                <a:cubicBezTo>
                  <a:pt x="717646" y="73061"/>
                  <a:pt x="2603778" y="20454"/>
                  <a:pt x="3877973" y="0"/>
                </a:cubicBezTo>
                <a:cubicBezTo>
                  <a:pt x="3825638" y="244154"/>
                  <a:pt x="3823912" y="887794"/>
                  <a:pt x="3877973" y="1005462"/>
                </a:cubicBezTo>
                <a:cubicBezTo>
                  <a:pt x="3177547" y="1015978"/>
                  <a:pt x="985555" y="920878"/>
                  <a:pt x="0" y="1005462"/>
                </a:cubicBezTo>
                <a:cubicBezTo>
                  <a:pt x="42104" y="601610"/>
                  <a:pt x="10009" y="240749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46990673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Agency for Quality Assurance in Pre-university Education (AQAPE), General Directorate for Pre-university Education, RED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DCC01D-CFDE-4DC7-8C95-3942026B227D}"/>
              </a:ext>
            </a:extLst>
          </p:cNvPr>
          <p:cNvSpPr/>
          <p:nvPr/>
        </p:nvSpPr>
        <p:spPr>
          <a:xfrm>
            <a:off x="7439114" y="1966730"/>
            <a:ext cx="3877973" cy="718900"/>
          </a:xfrm>
          <a:custGeom>
            <a:avLst/>
            <a:gdLst>
              <a:gd name="connsiteX0" fmla="*/ 0 w 3877973"/>
              <a:gd name="connsiteY0" fmla="*/ 0 h 718900"/>
              <a:gd name="connsiteX1" fmla="*/ 3877973 w 3877973"/>
              <a:gd name="connsiteY1" fmla="*/ 0 h 718900"/>
              <a:gd name="connsiteX2" fmla="*/ 3877973 w 3877973"/>
              <a:gd name="connsiteY2" fmla="*/ 718900 h 718900"/>
              <a:gd name="connsiteX3" fmla="*/ 0 w 3877973"/>
              <a:gd name="connsiteY3" fmla="*/ 718900 h 718900"/>
              <a:gd name="connsiteX4" fmla="*/ 0 w 3877973"/>
              <a:gd name="connsiteY4" fmla="*/ 0 h 7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7973" h="718900" fill="none" extrusionOk="0">
                <a:moveTo>
                  <a:pt x="0" y="0"/>
                </a:moveTo>
                <a:cubicBezTo>
                  <a:pt x="653264" y="-135886"/>
                  <a:pt x="3061112" y="38158"/>
                  <a:pt x="3877973" y="0"/>
                </a:cubicBezTo>
                <a:cubicBezTo>
                  <a:pt x="3937211" y="332638"/>
                  <a:pt x="3941805" y="360701"/>
                  <a:pt x="3877973" y="718900"/>
                </a:cubicBezTo>
                <a:cubicBezTo>
                  <a:pt x="3460577" y="724857"/>
                  <a:pt x="488297" y="599306"/>
                  <a:pt x="0" y="718900"/>
                </a:cubicBezTo>
                <a:cubicBezTo>
                  <a:pt x="49133" y="364935"/>
                  <a:pt x="-56900" y="183897"/>
                  <a:pt x="0" y="0"/>
                </a:cubicBezTo>
                <a:close/>
              </a:path>
              <a:path w="3877973" h="718900" stroke="0" extrusionOk="0">
                <a:moveTo>
                  <a:pt x="0" y="0"/>
                </a:moveTo>
                <a:cubicBezTo>
                  <a:pt x="1311427" y="-52553"/>
                  <a:pt x="1943438" y="-115756"/>
                  <a:pt x="3877973" y="0"/>
                </a:cubicBezTo>
                <a:cubicBezTo>
                  <a:pt x="3851691" y="86998"/>
                  <a:pt x="3842374" y="634959"/>
                  <a:pt x="3877973" y="718900"/>
                </a:cubicBezTo>
                <a:cubicBezTo>
                  <a:pt x="2655695" y="780626"/>
                  <a:pt x="1448912" y="653722"/>
                  <a:pt x="0" y="718900"/>
                </a:cubicBezTo>
                <a:cubicBezTo>
                  <a:pt x="-34400" y="617338"/>
                  <a:pt x="-17883" y="314847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4005554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Agency for Quality Assurance in Higher Education (AQAHE)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78BBEC-C240-4294-9E90-7BF256668C06}"/>
              </a:ext>
            </a:extLst>
          </p:cNvPr>
          <p:cNvSpPr/>
          <p:nvPr/>
        </p:nvSpPr>
        <p:spPr>
          <a:xfrm>
            <a:off x="3694684" y="5377100"/>
            <a:ext cx="2985516" cy="718900"/>
          </a:xfrm>
          <a:custGeom>
            <a:avLst/>
            <a:gdLst>
              <a:gd name="connsiteX0" fmla="*/ 0 w 2985516"/>
              <a:gd name="connsiteY0" fmla="*/ 0 h 718900"/>
              <a:gd name="connsiteX1" fmla="*/ 2985516 w 2985516"/>
              <a:gd name="connsiteY1" fmla="*/ 0 h 718900"/>
              <a:gd name="connsiteX2" fmla="*/ 2985516 w 2985516"/>
              <a:gd name="connsiteY2" fmla="*/ 718900 h 718900"/>
              <a:gd name="connsiteX3" fmla="*/ 0 w 2985516"/>
              <a:gd name="connsiteY3" fmla="*/ 718900 h 718900"/>
              <a:gd name="connsiteX4" fmla="*/ 0 w 2985516"/>
              <a:gd name="connsiteY4" fmla="*/ 0 h 7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516" h="718900" fill="none" extrusionOk="0">
                <a:moveTo>
                  <a:pt x="0" y="0"/>
                </a:moveTo>
                <a:cubicBezTo>
                  <a:pt x="848359" y="99227"/>
                  <a:pt x="1922180" y="105423"/>
                  <a:pt x="2985516" y="0"/>
                </a:cubicBezTo>
                <a:cubicBezTo>
                  <a:pt x="3034956" y="165727"/>
                  <a:pt x="3031686" y="399226"/>
                  <a:pt x="2985516" y="718900"/>
                </a:cubicBezTo>
                <a:cubicBezTo>
                  <a:pt x="2182592" y="741391"/>
                  <a:pt x="856815" y="759006"/>
                  <a:pt x="0" y="718900"/>
                </a:cubicBezTo>
                <a:cubicBezTo>
                  <a:pt x="59996" y="568765"/>
                  <a:pt x="35029" y="347278"/>
                  <a:pt x="0" y="0"/>
                </a:cubicBezTo>
                <a:close/>
              </a:path>
              <a:path w="2985516" h="718900" stroke="0" extrusionOk="0">
                <a:moveTo>
                  <a:pt x="0" y="0"/>
                </a:moveTo>
                <a:cubicBezTo>
                  <a:pt x="1443526" y="111764"/>
                  <a:pt x="1582261" y="-106824"/>
                  <a:pt x="2985516" y="0"/>
                </a:cubicBezTo>
                <a:cubicBezTo>
                  <a:pt x="3015354" y="118346"/>
                  <a:pt x="2968706" y="481943"/>
                  <a:pt x="2985516" y="718900"/>
                </a:cubicBezTo>
                <a:cubicBezTo>
                  <a:pt x="1592178" y="719460"/>
                  <a:pt x="1388864" y="826598"/>
                  <a:pt x="0" y="718900"/>
                </a:cubicBezTo>
                <a:cubicBezTo>
                  <a:pt x="13097" y="477548"/>
                  <a:pt x="47249" y="178279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7633326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Up to 10 Sectorial Committees</a:t>
            </a:r>
            <a:endParaRPr lang="sq-AL" sz="16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22FD4D-7FD9-4425-BEEF-8A96B4266596}"/>
              </a:ext>
            </a:extLst>
          </p:cNvPr>
          <p:cNvSpPr/>
          <p:nvPr/>
        </p:nvSpPr>
        <p:spPr>
          <a:xfrm>
            <a:off x="3694684" y="4359661"/>
            <a:ext cx="2985516" cy="718900"/>
          </a:xfrm>
          <a:custGeom>
            <a:avLst/>
            <a:gdLst>
              <a:gd name="connsiteX0" fmla="*/ 0 w 2985516"/>
              <a:gd name="connsiteY0" fmla="*/ 0 h 718900"/>
              <a:gd name="connsiteX1" fmla="*/ 2985516 w 2985516"/>
              <a:gd name="connsiteY1" fmla="*/ 0 h 718900"/>
              <a:gd name="connsiteX2" fmla="*/ 2985516 w 2985516"/>
              <a:gd name="connsiteY2" fmla="*/ 718900 h 718900"/>
              <a:gd name="connsiteX3" fmla="*/ 0 w 2985516"/>
              <a:gd name="connsiteY3" fmla="*/ 718900 h 718900"/>
              <a:gd name="connsiteX4" fmla="*/ 0 w 2985516"/>
              <a:gd name="connsiteY4" fmla="*/ 0 h 7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516" h="718900" fill="none" extrusionOk="0">
                <a:moveTo>
                  <a:pt x="0" y="0"/>
                </a:moveTo>
                <a:cubicBezTo>
                  <a:pt x="471618" y="-90194"/>
                  <a:pt x="2368240" y="130015"/>
                  <a:pt x="2985516" y="0"/>
                </a:cubicBezTo>
                <a:cubicBezTo>
                  <a:pt x="2959070" y="97884"/>
                  <a:pt x="2939926" y="521143"/>
                  <a:pt x="2985516" y="718900"/>
                </a:cubicBezTo>
                <a:cubicBezTo>
                  <a:pt x="2265686" y="613104"/>
                  <a:pt x="1158394" y="622006"/>
                  <a:pt x="0" y="718900"/>
                </a:cubicBezTo>
                <a:cubicBezTo>
                  <a:pt x="20481" y="380548"/>
                  <a:pt x="-22078" y="89750"/>
                  <a:pt x="0" y="0"/>
                </a:cubicBezTo>
                <a:close/>
              </a:path>
              <a:path w="2985516" h="718900" stroke="0" extrusionOk="0">
                <a:moveTo>
                  <a:pt x="0" y="0"/>
                </a:moveTo>
                <a:cubicBezTo>
                  <a:pt x="542295" y="-142542"/>
                  <a:pt x="2065196" y="-116361"/>
                  <a:pt x="2985516" y="0"/>
                </a:cubicBezTo>
                <a:cubicBezTo>
                  <a:pt x="2929111" y="231799"/>
                  <a:pt x="2976180" y="412420"/>
                  <a:pt x="2985516" y="718900"/>
                </a:cubicBezTo>
                <a:cubicBezTo>
                  <a:pt x="2333206" y="864929"/>
                  <a:pt x="1018119" y="869368"/>
                  <a:pt x="0" y="718900"/>
                </a:cubicBezTo>
                <a:cubicBezTo>
                  <a:pt x="59209" y="531407"/>
                  <a:pt x="5880" y="239611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1330802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National VET Council</a:t>
            </a:r>
            <a:endParaRPr lang="sq-AL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06D7AB-1409-4D8C-A077-7F6321C9BF28}"/>
              </a:ext>
            </a:extLst>
          </p:cNvPr>
          <p:cNvSpPr/>
          <p:nvPr/>
        </p:nvSpPr>
        <p:spPr>
          <a:xfrm>
            <a:off x="3694684" y="1966730"/>
            <a:ext cx="2985516" cy="718900"/>
          </a:xfrm>
          <a:custGeom>
            <a:avLst/>
            <a:gdLst>
              <a:gd name="connsiteX0" fmla="*/ 0 w 2985516"/>
              <a:gd name="connsiteY0" fmla="*/ 0 h 718900"/>
              <a:gd name="connsiteX1" fmla="*/ 2985516 w 2985516"/>
              <a:gd name="connsiteY1" fmla="*/ 0 h 718900"/>
              <a:gd name="connsiteX2" fmla="*/ 2985516 w 2985516"/>
              <a:gd name="connsiteY2" fmla="*/ 718900 h 718900"/>
              <a:gd name="connsiteX3" fmla="*/ 0 w 2985516"/>
              <a:gd name="connsiteY3" fmla="*/ 718900 h 718900"/>
              <a:gd name="connsiteX4" fmla="*/ 0 w 2985516"/>
              <a:gd name="connsiteY4" fmla="*/ 0 h 7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516" h="718900" fill="none" extrusionOk="0">
                <a:moveTo>
                  <a:pt x="0" y="0"/>
                </a:moveTo>
                <a:cubicBezTo>
                  <a:pt x="706862" y="-50124"/>
                  <a:pt x="2191967" y="45333"/>
                  <a:pt x="2985516" y="0"/>
                </a:cubicBezTo>
                <a:cubicBezTo>
                  <a:pt x="3049295" y="250484"/>
                  <a:pt x="3039691" y="521242"/>
                  <a:pt x="2985516" y="718900"/>
                </a:cubicBezTo>
                <a:cubicBezTo>
                  <a:pt x="1509078" y="854683"/>
                  <a:pt x="1095338" y="598616"/>
                  <a:pt x="0" y="718900"/>
                </a:cubicBezTo>
                <a:cubicBezTo>
                  <a:pt x="-32366" y="383118"/>
                  <a:pt x="26640" y="358349"/>
                  <a:pt x="0" y="0"/>
                </a:cubicBezTo>
                <a:close/>
              </a:path>
              <a:path w="2985516" h="718900" stroke="0" extrusionOk="0">
                <a:moveTo>
                  <a:pt x="0" y="0"/>
                </a:moveTo>
                <a:cubicBezTo>
                  <a:pt x="665499" y="-47849"/>
                  <a:pt x="1774413" y="-158155"/>
                  <a:pt x="2985516" y="0"/>
                </a:cubicBezTo>
                <a:cubicBezTo>
                  <a:pt x="2956486" y="131407"/>
                  <a:pt x="3014672" y="594795"/>
                  <a:pt x="2985516" y="718900"/>
                </a:cubicBezTo>
                <a:cubicBezTo>
                  <a:pt x="2340497" y="760176"/>
                  <a:pt x="798338" y="827566"/>
                  <a:pt x="0" y="718900"/>
                </a:cubicBezTo>
                <a:cubicBezTo>
                  <a:pt x="-8882" y="630957"/>
                  <a:pt x="41365" y="310417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622665084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Council for Higher Education and Science  (CHES)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249803-B401-46C2-89F9-47039D5A37CB}"/>
              </a:ext>
            </a:extLst>
          </p:cNvPr>
          <p:cNvSpPr/>
          <p:nvPr/>
        </p:nvSpPr>
        <p:spPr>
          <a:xfrm>
            <a:off x="3694684" y="3342222"/>
            <a:ext cx="2985516" cy="718900"/>
          </a:xfrm>
          <a:custGeom>
            <a:avLst/>
            <a:gdLst>
              <a:gd name="connsiteX0" fmla="*/ 0 w 2985516"/>
              <a:gd name="connsiteY0" fmla="*/ 0 h 718900"/>
              <a:gd name="connsiteX1" fmla="*/ 2985516 w 2985516"/>
              <a:gd name="connsiteY1" fmla="*/ 0 h 718900"/>
              <a:gd name="connsiteX2" fmla="*/ 2985516 w 2985516"/>
              <a:gd name="connsiteY2" fmla="*/ 718900 h 718900"/>
              <a:gd name="connsiteX3" fmla="*/ 0 w 2985516"/>
              <a:gd name="connsiteY3" fmla="*/ 718900 h 718900"/>
              <a:gd name="connsiteX4" fmla="*/ 0 w 2985516"/>
              <a:gd name="connsiteY4" fmla="*/ 0 h 71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5516" h="718900" fill="none" extrusionOk="0">
                <a:moveTo>
                  <a:pt x="0" y="0"/>
                </a:moveTo>
                <a:cubicBezTo>
                  <a:pt x="657932" y="-141164"/>
                  <a:pt x="2479429" y="143359"/>
                  <a:pt x="2985516" y="0"/>
                </a:cubicBezTo>
                <a:cubicBezTo>
                  <a:pt x="3015659" y="323874"/>
                  <a:pt x="3013203" y="512466"/>
                  <a:pt x="2985516" y="718900"/>
                </a:cubicBezTo>
                <a:cubicBezTo>
                  <a:pt x="2419165" y="709609"/>
                  <a:pt x="974837" y="847347"/>
                  <a:pt x="0" y="718900"/>
                </a:cubicBezTo>
                <a:cubicBezTo>
                  <a:pt x="-41806" y="610509"/>
                  <a:pt x="-20327" y="169906"/>
                  <a:pt x="0" y="0"/>
                </a:cubicBezTo>
                <a:close/>
              </a:path>
              <a:path w="2985516" h="718900" stroke="0" extrusionOk="0">
                <a:moveTo>
                  <a:pt x="0" y="0"/>
                </a:moveTo>
                <a:cubicBezTo>
                  <a:pt x="1141365" y="-148867"/>
                  <a:pt x="1676415" y="-126847"/>
                  <a:pt x="2985516" y="0"/>
                </a:cubicBezTo>
                <a:cubicBezTo>
                  <a:pt x="2960088" y="169276"/>
                  <a:pt x="3026719" y="463397"/>
                  <a:pt x="2985516" y="718900"/>
                </a:cubicBezTo>
                <a:cubicBezTo>
                  <a:pt x="1947354" y="632203"/>
                  <a:pt x="1096290" y="762888"/>
                  <a:pt x="0" y="718900"/>
                </a:cubicBezTo>
                <a:cubicBezTo>
                  <a:pt x="-23761" y="598701"/>
                  <a:pt x="16664" y="84397"/>
                  <a:pt x="0" y="0"/>
                </a:cubicBezTo>
                <a:close/>
              </a:path>
            </a:pathLst>
          </a:custGeom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6897416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Albanian Qualifications Framework Task Force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EAF809-377B-4371-A61F-95ADA25517C1}"/>
              </a:ext>
            </a:extLst>
          </p:cNvPr>
          <p:cNvSpPr/>
          <p:nvPr/>
        </p:nvSpPr>
        <p:spPr>
          <a:xfrm>
            <a:off x="626826" y="1966730"/>
            <a:ext cx="2023311" cy="1841738"/>
          </a:xfrm>
          <a:custGeom>
            <a:avLst/>
            <a:gdLst>
              <a:gd name="connsiteX0" fmla="*/ 0 w 2023311"/>
              <a:gd name="connsiteY0" fmla="*/ 0 h 1841738"/>
              <a:gd name="connsiteX1" fmla="*/ 2023311 w 2023311"/>
              <a:gd name="connsiteY1" fmla="*/ 0 h 1841738"/>
              <a:gd name="connsiteX2" fmla="*/ 2023311 w 2023311"/>
              <a:gd name="connsiteY2" fmla="*/ 1841738 h 1841738"/>
              <a:gd name="connsiteX3" fmla="*/ 0 w 2023311"/>
              <a:gd name="connsiteY3" fmla="*/ 1841738 h 1841738"/>
              <a:gd name="connsiteX4" fmla="*/ 0 w 2023311"/>
              <a:gd name="connsiteY4" fmla="*/ 0 h 184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3311" h="1841738" fill="none" extrusionOk="0">
                <a:moveTo>
                  <a:pt x="0" y="0"/>
                </a:moveTo>
                <a:cubicBezTo>
                  <a:pt x="970909" y="23981"/>
                  <a:pt x="1456143" y="-166537"/>
                  <a:pt x="2023311" y="0"/>
                </a:cubicBezTo>
                <a:cubicBezTo>
                  <a:pt x="2184643" y="610631"/>
                  <a:pt x="2002704" y="1308414"/>
                  <a:pt x="2023311" y="1841738"/>
                </a:cubicBezTo>
                <a:cubicBezTo>
                  <a:pt x="1161466" y="1849951"/>
                  <a:pt x="795906" y="1780428"/>
                  <a:pt x="0" y="1841738"/>
                </a:cubicBezTo>
                <a:cubicBezTo>
                  <a:pt x="44219" y="1258047"/>
                  <a:pt x="118958" y="777442"/>
                  <a:pt x="0" y="0"/>
                </a:cubicBezTo>
                <a:close/>
              </a:path>
              <a:path w="2023311" h="1841738" stroke="0" extrusionOk="0">
                <a:moveTo>
                  <a:pt x="0" y="0"/>
                </a:moveTo>
                <a:cubicBezTo>
                  <a:pt x="350446" y="69044"/>
                  <a:pt x="1794798" y="109397"/>
                  <a:pt x="2023311" y="0"/>
                </a:cubicBezTo>
                <a:cubicBezTo>
                  <a:pt x="1946138" y="692301"/>
                  <a:pt x="2071791" y="1538527"/>
                  <a:pt x="2023311" y="1841738"/>
                </a:cubicBezTo>
                <a:cubicBezTo>
                  <a:pt x="1543963" y="1816213"/>
                  <a:pt x="924157" y="1713636"/>
                  <a:pt x="0" y="1841738"/>
                </a:cubicBezTo>
                <a:cubicBezTo>
                  <a:pt x="1793" y="1056334"/>
                  <a:pt x="-122701" y="406062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3306580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Ministry of Education and  Sports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(MES)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9C12B60-9533-4371-9459-C6809482242D}"/>
              </a:ext>
            </a:extLst>
          </p:cNvPr>
          <p:cNvSpPr/>
          <p:nvPr/>
        </p:nvSpPr>
        <p:spPr>
          <a:xfrm>
            <a:off x="649407" y="4152228"/>
            <a:ext cx="2000730" cy="1852666"/>
          </a:xfrm>
          <a:custGeom>
            <a:avLst/>
            <a:gdLst>
              <a:gd name="connsiteX0" fmla="*/ 0 w 2000730"/>
              <a:gd name="connsiteY0" fmla="*/ 0 h 1852666"/>
              <a:gd name="connsiteX1" fmla="*/ 2000730 w 2000730"/>
              <a:gd name="connsiteY1" fmla="*/ 0 h 1852666"/>
              <a:gd name="connsiteX2" fmla="*/ 2000730 w 2000730"/>
              <a:gd name="connsiteY2" fmla="*/ 1852666 h 1852666"/>
              <a:gd name="connsiteX3" fmla="*/ 0 w 2000730"/>
              <a:gd name="connsiteY3" fmla="*/ 1852666 h 1852666"/>
              <a:gd name="connsiteX4" fmla="*/ 0 w 2000730"/>
              <a:gd name="connsiteY4" fmla="*/ 0 h 185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730" h="1852666" fill="none" extrusionOk="0">
                <a:moveTo>
                  <a:pt x="0" y="0"/>
                </a:moveTo>
                <a:cubicBezTo>
                  <a:pt x="817660" y="72520"/>
                  <a:pt x="1193975" y="-167586"/>
                  <a:pt x="2000730" y="0"/>
                </a:cubicBezTo>
                <a:cubicBezTo>
                  <a:pt x="2110205" y="430496"/>
                  <a:pt x="2132198" y="1342890"/>
                  <a:pt x="2000730" y="1852666"/>
                </a:cubicBezTo>
                <a:cubicBezTo>
                  <a:pt x="1766696" y="1789871"/>
                  <a:pt x="910401" y="2014186"/>
                  <a:pt x="0" y="1852666"/>
                </a:cubicBezTo>
                <a:cubicBezTo>
                  <a:pt x="23585" y="1488337"/>
                  <a:pt x="139451" y="472485"/>
                  <a:pt x="0" y="0"/>
                </a:cubicBezTo>
                <a:close/>
              </a:path>
              <a:path w="2000730" h="1852666" stroke="0" extrusionOk="0">
                <a:moveTo>
                  <a:pt x="0" y="0"/>
                </a:moveTo>
                <a:cubicBezTo>
                  <a:pt x="888471" y="4769"/>
                  <a:pt x="1339673" y="74649"/>
                  <a:pt x="2000730" y="0"/>
                </a:cubicBezTo>
                <a:cubicBezTo>
                  <a:pt x="1935960" y="650631"/>
                  <a:pt x="1987736" y="1613354"/>
                  <a:pt x="2000730" y="1852666"/>
                </a:cubicBezTo>
                <a:cubicBezTo>
                  <a:pt x="1073357" y="1848420"/>
                  <a:pt x="671953" y="1729225"/>
                  <a:pt x="0" y="1852666"/>
                </a:cubicBezTo>
                <a:cubicBezTo>
                  <a:pt x="64443" y="1402429"/>
                  <a:pt x="-84014" y="855681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175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213449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Ministry of Finance and Economy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(MFE)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77641D-1DC0-43E1-A93D-6EC4F1218664}"/>
              </a:ext>
            </a:extLst>
          </p:cNvPr>
          <p:cNvSpPr/>
          <p:nvPr/>
        </p:nvSpPr>
        <p:spPr>
          <a:xfrm>
            <a:off x="485761" y="1453693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Governing institutions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DB9324-17EA-4350-B6EE-D23E4ADB57D2}"/>
              </a:ext>
            </a:extLst>
          </p:cNvPr>
          <p:cNvSpPr/>
          <p:nvPr/>
        </p:nvSpPr>
        <p:spPr>
          <a:xfrm>
            <a:off x="4299218" y="1453693"/>
            <a:ext cx="17764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Advisory bodies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543C04-345C-4652-B9C6-C1EF986C590A}"/>
              </a:ext>
            </a:extLst>
          </p:cNvPr>
          <p:cNvSpPr/>
          <p:nvPr/>
        </p:nvSpPr>
        <p:spPr>
          <a:xfrm>
            <a:off x="8021902" y="1434616"/>
            <a:ext cx="2832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q-AL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Implementation institutions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3BB2C-173A-42C5-A2DB-4302D34B9FDD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64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7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4483141" y="61556"/>
            <a:ext cx="280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EQF to AQF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3C52A4F-282D-4014-9776-816FF87DE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038607"/>
              </p:ext>
            </p:extLst>
          </p:nvPr>
        </p:nvGraphicFramePr>
        <p:xfrm>
          <a:off x="6682718" y="1767570"/>
          <a:ext cx="5063974" cy="2816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4690">
                  <a:extLst>
                    <a:ext uri="{9D8B030D-6E8A-4147-A177-3AD203B41FA5}">
                      <a16:colId xmlns:a16="http://schemas.microsoft.com/office/drawing/2014/main" val="374226098"/>
                    </a:ext>
                  </a:extLst>
                </a:gridCol>
                <a:gridCol w="2559284">
                  <a:extLst>
                    <a:ext uri="{9D8B030D-6E8A-4147-A177-3AD203B41FA5}">
                      <a16:colId xmlns:a16="http://schemas.microsoft.com/office/drawing/2014/main" val="4134880499"/>
                    </a:ext>
                  </a:extLst>
                </a:gridCol>
              </a:tblGrid>
              <a:tr h="28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FF00"/>
                          </a:solidFill>
                          <a:effectLst/>
                        </a:rPr>
                        <a:t>EQF levels</a:t>
                      </a:r>
                      <a:endParaRPr lang="en-GB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FFFF00"/>
                          </a:solidFill>
                          <a:effectLst/>
                        </a:rPr>
                        <a:t>AQF Levels</a:t>
                      </a:r>
                      <a:endParaRPr lang="en-GB" sz="1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7048334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1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No equivalency in the AQF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0052677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1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480538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2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8519892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3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5787341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4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666880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5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040773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6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898579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7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797699"/>
                  </a:ext>
                </a:extLst>
              </a:tr>
              <a:tr h="281625">
                <a:tc>
                  <a:txBody>
                    <a:bodyPr/>
                    <a:lstStyle/>
                    <a:p>
                      <a:pPr marR="225425"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LEVEL 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79705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LEVEL 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47778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9C92E1E-94F5-4C3B-8B02-677F56DEF03D}"/>
              </a:ext>
            </a:extLst>
          </p:cNvPr>
          <p:cNvSpPr txBox="1"/>
          <p:nvPr/>
        </p:nvSpPr>
        <p:spPr>
          <a:xfrm>
            <a:off x="7117929" y="1127580"/>
            <a:ext cx="394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EQF   versus   AQF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FDD5E7C-CE5A-4B8C-BBCA-31A19B66D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2" y="1202916"/>
            <a:ext cx="5960149" cy="34107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9C31448-BFC6-470D-8946-22EB9094B157}"/>
              </a:ext>
            </a:extLst>
          </p:cNvPr>
          <p:cNvSpPr txBox="1"/>
          <p:nvPr/>
        </p:nvSpPr>
        <p:spPr>
          <a:xfrm>
            <a:off x="2822713" y="5062499"/>
            <a:ext cx="5960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Following the Albanian legal framework there is no any qualification awarded corresponding to the EQF first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27835E-E3BD-4521-980C-E80DD9CE1877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3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1384" y="6473687"/>
            <a:ext cx="890616" cy="384313"/>
          </a:xfrm>
        </p:spPr>
        <p:txBody>
          <a:bodyPr/>
          <a:lstStyle/>
          <a:p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t>8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4263887" y="61556"/>
            <a:ext cx="330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HE Educational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969D2-7ADA-4AB4-BB4C-FF58C527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00" y="798810"/>
            <a:ext cx="4867954" cy="3667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9C716-AE5B-443A-AB45-A1026550E4E6}"/>
              </a:ext>
            </a:extLst>
          </p:cNvPr>
          <p:cNvSpPr txBox="1"/>
          <p:nvPr/>
        </p:nvSpPr>
        <p:spPr>
          <a:xfrm>
            <a:off x="1047500" y="4961153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Lower secondary education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91CAC8-1AE5-47A6-B00F-C9B7DB17D4C7}"/>
              </a:ext>
            </a:extLst>
          </p:cNvPr>
          <p:cNvCxnSpPr>
            <a:cxnSpLocks/>
          </p:cNvCxnSpPr>
          <p:nvPr/>
        </p:nvCxnSpPr>
        <p:spPr>
          <a:xfrm flipV="1">
            <a:off x="2729994" y="4536020"/>
            <a:ext cx="0" cy="44348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BA276D71-C460-4926-828D-DA167DDF1C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912217"/>
              </p:ext>
            </p:extLst>
          </p:nvPr>
        </p:nvGraphicFramePr>
        <p:xfrm>
          <a:off x="5486401" y="646331"/>
          <a:ext cx="6090754" cy="4056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CA95248-3878-4CA0-8D7D-37CFF1DE1173}"/>
              </a:ext>
            </a:extLst>
          </p:cNvPr>
          <p:cNvSpPr txBox="1"/>
          <p:nvPr/>
        </p:nvSpPr>
        <p:spPr>
          <a:xfrm>
            <a:off x="266200" y="5422261"/>
            <a:ext cx="5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One can observe the </a:t>
            </a:r>
            <a:r>
              <a:rPr lang="en-GB" b="1" i="1" dirty="0">
                <a:solidFill>
                  <a:srgbClr val="FFFF00"/>
                </a:solidFill>
              </a:rPr>
              <a:t>decreasing number of students  </a:t>
            </a:r>
            <a:r>
              <a:rPr lang="en-GB" dirty="0">
                <a:solidFill>
                  <a:srgbClr val="FFFF00"/>
                </a:solidFill>
              </a:rPr>
              <a:t>within the last years due to: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FF00"/>
                </a:solidFill>
              </a:rPr>
              <a:t>demographic evolution;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FF00"/>
                </a:solidFill>
              </a:rPr>
              <a:t>brain drain.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B97CA-CD4A-4FFF-978A-53C4BD657B14}"/>
              </a:ext>
            </a:extLst>
          </p:cNvPr>
          <p:cNvSpPr txBox="1"/>
          <p:nvPr/>
        </p:nvSpPr>
        <p:spPr>
          <a:xfrm>
            <a:off x="5807319" y="4757761"/>
            <a:ext cx="5860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FF00"/>
                </a:solidFill>
              </a:rPr>
              <a:t>From post-secondary vocational training there is no any direct bridge to HE system (only via maturity exam)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GB" b="1" dirty="0">
                <a:solidFill>
                  <a:srgbClr val="FFFF00"/>
                </a:solidFill>
              </a:rPr>
              <a:t>From post-secondary HE qualification there is a conditional direct bridge to the Bachelor or Integrated Master studies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73DD67-DFA3-446F-9F27-3CAF0329BD48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80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F7158E-3DE2-431E-BFD7-8C93948E3451}"/>
              </a:ext>
            </a:extLst>
          </p:cNvPr>
          <p:cNvSpPr txBox="1"/>
          <p:nvPr/>
        </p:nvSpPr>
        <p:spPr>
          <a:xfrm>
            <a:off x="3683876" y="6457890"/>
            <a:ext cx="4824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March 15</a:t>
            </a:r>
            <a:r>
              <a:rPr lang="en-GB" sz="1600" b="1" baseline="30000" dirty="0"/>
              <a:t>th</a:t>
            </a:r>
            <a:r>
              <a:rPr lang="en-GB" sz="1600" b="1" dirty="0"/>
              <a:t>, 2022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CDB3AA-3FCC-4E99-87C1-A9B1E0C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573" y="6412131"/>
            <a:ext cx="890616" cy="384313"/>
          </a:xfrm>
        </p:spPr>
        <p:txBody>
          <a:bodyPr/>
          <a:lstStyle/>
          <a:p>
            <a:pPr algn="l"/>
            <a:r>
              <a:rPr lang="en-GB" sz="1200" b="1" dirty="0">
                <a:solidFill>
                  <a:srgbClr val="FFFF00"/>
                </a:solidFill>
              </a:rPr>
              <a:t>Slide </a:t>
            </a:r>
            <a:fld id="{2B01AA85-07B8-47FB-A6AE-E03F4F0F3DFA}" type="slidenum">
              <a:rPr lang="en-GB" sz="1200" b="1" smtClean="0">
                <a:solidFill>
                  <a:srgbClr val="FFFF00"/>
                </a:solidFill>
              </a:rPr>
              <a:pPr algn="l"/>
              <a:t>9</a:t>
            </a:fld>
            <a:endParaRPr lang="en-GB" sz="1200" b="1" dirty="0">
              <a:solidFill>
                <a:srgbClr val="FF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CE1F7B-42B4-4A48-96BC-53BB32977F24}"/>
              </a:ext>
            </a:extLst>
          </p:cNvPr>
          <p:cNvSpPr txBox="1"/>
          <p:nvPr/>
        </p:nvSpPr>
        <p:spPr>
          <a:xfrm>
            <a:off x="3498574" y="1686"/>
            <a:ext cx="330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Albanian HE Educational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969D2-7ADA-4AB4-BB4C-FF58C527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30" y="993443"/>
            <a:ext cx="4867954" cy="36676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79C716-AE5B-443A-AB45-A1026550E4E6}"/>
              </a:ext>
            </a:extLst>
          </p:cNvPr>
          <p:cNvSpPr txBox="1"/>
          <p:nvPr/>
        </p:nvSpPr>
        <p:spPr>
          <a:xfrm>
            <a:off x="1311965" y="5209547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Lower secondary education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91CAC8-1AE5-47A6-B00F-C9B7DB17D4C7}"/>
              </a:ext>
            </a:extLst>
          </p:cNvPr>
          <p:cNvCxnSpPr>
            <a:cxnSpLocks/>
          </p:cNvCxnSpPr>
          <p:nvPr/>
        </p:nvCxnSpPr>
        <p:spPr>
          <a:xfrm flipV="1">
            <a:off x="3067924" y="4730653"/>
            <a:ext cx="0" cy="44348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4742D-DD8F-4F43-B7CF-F4B69C64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055" y="61556"/>
            <a:ext cx="4706007" cy="5649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E6C329-EADA-4BE0-89E5-1AD80D8C2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7993" y="5647331"/>
            <a:ext cx="4706007" cy="11907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555D28-3C64-47A6-AD38-EFA4D472EC00}"/>
              </a:ext>
            </a:extLst>
          </p:cNvPr>
          <p:cNvSpPr txBox="1"/>
          <p:nvPr/>
        </p:nvSpPr>
        <p:spPr>
          <a:xfrm>
            <a:off x="707570" y="5679891"/>
            <a:ext cx="5388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FFFF00"/>
                </a:solidFill>
              </a:rPr>
              <a:t>HE system is led by the law 85/2015  (after 2007 and 2010 laws)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0F965-1DDD-4000-845B-FBFFAF37B072}"/>
              </a:ext>
            </a:extLst>
          </p:cNvPr>
          <p:cNvSpPr txBox="1"/>
          <p:nvPr/>
        </p:nvSpPr>
        <p:spPr>
          <a:xfrm>
            <a:off x="69574" y="0"/>
            <a:ext cx="318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 Thematic  discussion</a:t>
            </a:r>
          </a:p>
          <a:p>
            <a:pPr algn="ctr"/>
            <a:r>
              <a:rPr lang="en-GB" b="1" i="0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on Qualifications Framework 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333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1260</TotalTime>
  <Words>2170</Words>
  <Application>Microsoft Office PowerPoint</Application>
  <PresentationFormat>Widescreen</PresentationFormat>
  <Paragraphs>430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</vt:lpstr>
      <vt:lpstr>Century Gothic</vt:lpstr>
      <vt:lpstr>Times New Roman</vt:lpstr>
      <vt:lpstr>Wingdings</vt:lpstr>
      <vt:lpstr>Celestial</vt:lpstr>
      <vt:lpstr>Albanian Qualifications Framework referencing to the European Qualifications Framework and self-certification of compatibility with self-referencing to the Qualifications Framework of the European Higher Education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Aleksander Xhuvani</dc:creator>
  <cp:lastModifiedBy>User</cp:lastModifiedBy>
  <cp:revision>112</cp:revision>
  <dcterms:created xsi:type="dcterms:W3CDTF">2021-09-15T09:36:38Z</dcterms:created>
  <dcterms:modified xsi:type="dcterms:W3CDTF">2022-05-20T06:51:17Z</dcterms:modified>
</cp:coreProperties>
</file>